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51"/>
  </p:notesMasterIdLst>
  <p:sldIdLst>
    <p:sldId id="659" r:id="rId2"/>
    <p:sldId id="660" r:id="rId3"/>
    <p:sldId id="664" r:id="rId4"/>
    <p:sldId id="665" r:id="rId5"/>
    <p:sldId id="666" r:id="rId6"/>
    <p:sldId id="667" r:id="rId7"/>
    <p:sldId id="668" r:id="rId8"/>
    <p:sldId id="669" r:id="rId9"/>
    <p:sldId id="670" r:id="rId10"/>
    <p:sldId id="671" r:id="rId11"/>
    <p:sldId id="672" r:id="rId12"/>
    <p:sldId id="673" r:id="rId13"/>
    <p:sldId id="674" r:id="rId14"/>
    <p:sldId id="675" r:id="rId15"/>
    <p:sldId id="676" r:id="rId16"/>
    <p:sldId id="677" r:id="rId17"/>
    <p:sldId id="678" r:id="rId18"/>
    <p:sldId id="679" r:id="rId19"/>
    <p:sldId id="680" r:id="rId20"/>
    <p:sldId id="681" r:id="rId21"/>
    <p:sldId id="682" r:id="rId22"/>
    <p:sldId id="683" r:id="rId23"/>
    <p:sldId id="684" r:id="rId24"/>
    <p:sldId id="685" r:id="rId25"/>
    <p:sldId id="686" r:id="rId26"/>
    <p:sldId id="687" r:id="rId27"/>
    <p:sldId id="688" r:id="rId28"/>
    <p:sldId id="689" r:id="rId29"/>
    <p:sldId id="690" r:id="rId30"/>
    <p:sldId id="691" r:id="rId31"/>
    <p:sldId id="692" r:id="rId32"/>
    <p:sldId id="693" r:id="rId33"/>
    <p:sldId id="694" r:id="rId34"/>
    <p:sldId id="695" r:id="rId35"/>
    <p:sldId id="696" r:id="rId36"/>
    <p:sldId id="697" r:id="rId37"/>
    <p:sldId id="698" r:id="rId38"/>
    <p:sldId id="699" r:id="rId39"/>
    <p:sldId id="700" r:id="rId40"/>
    <p:sldId id="701" r:id="rId41"/>
    <p:sldId id="702" r:id="rId42"/>
    <p:sldId id="703" r:id="rId43"/>
    <p:sldId id="823" r:id="rId44"/>
    <p:sldId id="824" r:id="rId45"/>
    <p:sldId id="825" r:id="rId46"/>
    <p:sldId id="826" r:id="rId47"/>
    <p:sldId id="827" r:id="rId48"/>
    <p:sldId id="828" r:id="rId49"/>
    <p:sldId id="704"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7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7" autoAdjust="0"/>
    <p:restoredTop sz="94660"/>
  </p:normalViewPr>
  <p:slideViewPr>
    <p:cSldViewPr snapToGrid="0">
      <p:cViewPr varScale="1">
        <p:scale>
          <a:sx n="95" d="100"/>
          <a:sy n="95" d="100"/>
        </p:scale>
        <p:origin x="7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idhar Sathyanarayana" userId="193b6338a3e54740" providerId="LiveId" clId="{65FB8318-8395-4265-9370-438153ED4E28}"/>
  </pc:docChgLst>
  <pc:docChgLst>
    <pc:chgData name="Shashidhar Sathyanarayana" userId="193b6338a3e54740" providerId="LiveId" clId="{3193207C-7876-4881-A0B5-DE8648B1756E}"/>
  </pc:docChgLst>
  <pc:docChgLst>
    <pc:chgData name="Shashidhar Sathyanarayana" userId="193b6338a3e54740" providerId="LiveId" clId="{53EDB877-F847-4E62-B68F-952ABDB4AFE5}"/>
    <pc:docChg chg="modSld">
      <pc:chgData name="Shashidhar Sathyanarayana" userId="193b6338a3e54740" providerId="LiveId" clId="{53EDB877-F847-4E62-B68F-952ABDB4AFE5}" dt="2019-01-16T06:23:56.436" v="43" actId="1035"/>
      <pc:docMkLst>
        <pc:docMk/>
      </pc:docMkLst>
      <pc:sldChg chg="modSp">
        <pc:chgData name="Shashidhar Sathyanarayana" userId="193b6338a3e54740" providerId="LiveId" clId="{53EDB877-F847-4E62-B68F-952ABDB4AFE5}" dt="2019-01-16T06:22:43.720" v="24" actId="14100"/>
        <pc:sldMkLst>
          <pc:docMk/>
          <pc:sldMk cId="3593860701" sldId="680"/>
        </pc:sldMkLst>
        <pc:spChg chg="mod">
          <ac:chgData name="Shashidhar Sathyanarayana" userId="193b6338a3e54740" providerId="LiveId" clId="{53EDB877-F847-4E62-B68F-952ABDB4AFE5}" dt="2019-01-16T06:22:25.505" v="22" actId="1035"/>
          <ac:spMkLst>
            <pc:docMk/>
            <pc:sldMk cId="3593860701" sldId="680"/>
            <ac:spMk id="154" creationId="{00000000-0000-0000-0000-000000000000}"/>
          </ac:spMkLst>
        </pc:spChg>
        <pc:cxnChg chg="mod">
          <ac:chgData name="Shashidhar Sathyanarayana" userId="193b6338a3e54740" providerId="LiveId" clId="{53EDB877-F847-4E62-B68F-952ABDB4AFE5}" dt="2019-01-16T06:22:43.720" v="24" actId="14100"/>
          <ac:cxnSpMkLst>
            <pc:docMk/>
            <pc:sldMk cId="3593860701" sldId="680"/>
            <ac:cxnSpMk id="156" creationId="{00000000-0000-0000-0000-000000000000}"/>
          </ac:cxnSpMkLst>
        </pc:cxnChg>
        <pc:cxnChg chg="mod">
          <ac:chgData name="Shashidhar Sathyanarayana" userId="193b6338a3e54740" providerId="LiveId" clId="{53EDB877-F847-4E62-B68F-952ABDB4AFE5}" dt="2019-01-16T06:22:35.451" v="23" actId="14100"/>
          <ac:cxnSpMkLst>
            <pc:docMk/>
            <pc:sldMk cId="3593860701" sldId="680"/>
            <ac:cxnSpMk id="158" creationId="{00000000-0000-0000-0000-000000000000}"/>
          </ac:cxnSpMkLst>
        </pc:cxnChg>
      </pc:sldChg>
      <pc:sldChg chg="modSp">
        <pc:chgData name="Shashidhar Sathyanarayana" userId="193b6338a3e54740" providerId="LiveId" clId="{53EDB877-F847-4E62-B68F-952ABDB4AFE5}" dt="2019-01-16T06:23:56.436" v="43" actId="1035"/>
        <pc:sldMkLst>
          <pc:docMk/>
          <pc:sldMk cId="4120950902" sldId="681"/>
        </pc:sldMkLst>
        <pc:spChg chg="mod">
          <ac:chgData name="Shashidhar Sathyanarayana" userId="193b6338a3e54740" providerId="LiveId" clId="{53EDB877-F847-4E62-B68F-952ABDB4AFE5}" dt="2019-01-16T06:23:56.436" v="43" actId="1035"/>
          <ac:spMkLst>
            <pc:docMk/>
            <pc:sldMk cId="4120950902" sldId="681"/>
            <ac:spMk id="14"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15"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16"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17"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18"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33"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36"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38"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39"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152" creationId="{00000000-0000-0000-0000-000000000000}"/>
          </ac:spMkLst>
        </pc:spChg>
        <pc:spChg chg="mod">
          <ac:chgData name="Shashidhar Sathyanarayana" userId="193b6338a3e54740" providerId="LiveId" clId="{53EDB877-F847-4E62-B68F-952ABDB4AFE5}" dt="2019-01-16T06:23:56.436" v="43" actId="1035"/>
          <ac:spMkLst>
            <pc:docMk/>
            <pc:sldMk cId="4120950902" sldId="681"/>
            <ac:spMk id="153" creationId="{00000000-0000-0000-0000-000000000000}"/>
          </ac:spMkLst>
        </pc:spChg>
        <pc:picChg chg="mod">
          <ac:chgData name="Shashidhar Sathyanarayana" userId="193b6338a3e54740" providerId="LiveId" clId="{53EDB877-F847-4E62-B68F-952ABDB4AFE5}" dt="2019-01-16T06:23:56.436" v="43" actId="1035"/>
          <ac:picMkLst>
            <pc:docMk/>
            <pc:sldMk cId="4120950902" sldId="681"/>
            <ac:picMk id="5" creationId="{00000000-0000-0000-0000-000000000000}"/>
          </ac:picMkLst>
        </pc:picChg>
        <pc:picChg chg="mod">
          <ac:chgData name="Shashidhar Sathyanarayana" userId="193b6338a3e54740" providerId="LiveId" clId="{53EDB877-F847-4E62-B68F-952ABDB4AFE5}" dt="2019-01-16T06:23:56.436" v="43" actId="1035"/>
          <ac:picMkLst>
            <pc:docMk/>
            <pc:sldMk cId="4120950902" sldId="681"/>
            <ac:picMk id="19" creationId="{258BA02A-1665-498B-A041-E8546B9A3A13}"/>
          </ac:picMkLst>
        </pc:picChg>
        <pc:cxnChg chg="mod">
          <ac:chgData name="Shashidhar Sathyanarayana" userId="193b6338a3e54740" providerId="LiveId" clId="{53EDB877-F847-4E62-B68F-952ABDB4AFE5}" dt="2019-01-16T06:23:56.436" v="43" actId="1035"/>
          <ac:cxnSpMkLst>
            <pc:docMk/>
            <pc:sldMk cId="4120950902" sldId="681"/>
            <ac:cxnSpMk id="34" creationId="{00000000-0000-0000-0000-000000000000}"/>
          </ac:cxnSpMkLst>
        </pc:cxnChg>
      </pc:sldChg>
    </pc:docChg>
  </pc:docChgLst>
  <pc:docChgLst>
    <pc:chgData name="Shashidhar Sathyanarayana" userId="193b6338a3e54740" providerId="LiveId" clId="{D049A3CF-AE38-4DE1-B874-1FA4CFDAA1B2}"/>
  </pc:docChgLst>
  <pc:docChgLst>
    <pc:chgData name="Shashidhar Sathyanarayana" userId="193b6338a3e54740" providerId="LiveId" clId="{5D8B68D8-C623-4F41-A755-28A5DDC45E26}"/>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4699A-7E10-4704-8C79-009A953220A5}" type="datetimeFigureOut">
              <a:rPr lang="en-US" smtClean="0"/>
              <a:t>1/15/2019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9C7C7-6A09-4D60-B207-5C2089C89BE6}" type="slidenum">
              <a:rPr lang="en-US" smtClean="0"/>
              <a:t>‹#›</a:t>
            </a:fld>
            <a:endParaRPr lang="en-US"/>
          </a:p>
        </p:txBody>
      </p:sp>
    </p:spTree>
    <p:extLst>
      <p:ext uri="{BB962C8B-B14F-4D97-AF65-F5344CB8AC3E}">
        <p14:creationId xmlns:p14="http://schemas.microsoft.com/office/powerpoint/2010/main" val="106362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794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9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503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5BB6D4-CC0C-4CA7-9595-8901C42913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7488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slide" Target="../slides/slide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ssion 2">
    <p:spTree>
      <p:nvGrpSpPr>
        <p:cNvPr id="1" name=""/>
        <p:cNvGrpSpPr/>
        <p:nvPr/>
      </p:nvGrpSpPr>
      <p:grpSpPr>
        <a:xfrm>
          <a:off x="0" y="0"/>
          <a:ext cx="0" cy="0"/>
          <a:chOff x="0" y="0"/>
          <a:chExt cx="0" cy="0"/>
        </a:xfrm>
      </p:grpSpPr>
      <p:sp>
        <p:nvSpPr>
          <p:cNvPr id="20" name="Rectangle 19"/>
          <p:cNvSpPr>
            <a:spLocks/>
          </p:cNvSpPr>
          <p:nvPr userDrawn="1"/>
        </p:nvSpPr>
        <p:spPr>
          <a:xfrm>
            <a:off x="-3185" y="6263640"/>
            <a:ext cx="9143999" cy="41148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684213" lvl="2" indent="0" algn="l"/>
            <a:r>
              <a:rPr lang="en-US" sz="1200" b="1" dirty="0">
                <a:latin typeface="Arial" panose="020B0604020202020204" pitchFamily="34" charset="0"/>
                <a:cs typeface="Arial" panose="020B0604020202020204" pitchFamily="34" charset="0"/>
              </a:rPr>
              <a:t>Numeric Insight, Inc                                                                                                                       </a:t>
            </a:r>
            <a:r>
              <a:rPr lang="en-US" sz="800" b="1" dirty="0">
                <a:latin typeface="Arial" panose="020B0604020202020204" pitchFamily="34" charset="0"/>
                <a:cs typeface="Arial" panose="020B0604020202020204" pitchFamily="34" charset="0"/>
              </a:rPr>
              <a:t>Copyrighted</a:t>
            </a:r>
            <a:r>
              <a:rPr lang="en-US" sz="800" b="1" baseline="0" dirty="0">
                <a:latin typeface="Arial" panose="020B0604020202020204" pitchFamily="34" charset="0"/>
                <a:cs typeface="Arial" panose="020B0604020202020204" pitchFamily="34" charset="0"/>
              </a:rPr>
              <a:t> Material</a:t>
            </a:r>
            <a:r>
              <a:rPr lang="en-US" sz="800" b="1" dirty="0">
                <a:latin typeface="Arial" panose="020B0604020202020204" pitchFamily="34" charset="0"/>
                <a:cs typeface="Arial" panose="020B0604020202020204" pitchFamily="34" charset="0"/>
              </a:rPr>
              <a:t> 510-673-6113</a:t>
            </a:r>
            <a:endParaRPr lang="en-US" sz="1200" b="1" dirty="0">
              <a:latin typeface="Arial" panose="020B0604020202020204" pitchFamily="34" charset="0"/>
              <a:cs typeface="Arial" panose="020B0604020202020204" pitchFamily="34" charset="0"/>
            </a:endParaRPr>
          </a:p>
          <a:p>
            <a:pPr marL="684213" lvl="2" indent="0" algn="l"/>
            <a:r>
              <a:rPr lang="en-US" sz="1200" b="1" dirty="0">
                <a:latin typeface="Arial" panose="020B0604020202020204" pitchFamily="34" charset="0"/>
                <a:cs typeface="Arial" panose="020B0604020202020204" pitchFamily="34" charset="0"/>
              </a:rPr>
              <a:t>Practical and exceptional number crunching and scientific programming                                         </a:t>
            </a:r>
            <a:r>
              <a:rPr lang="en-US" sz="800" b="1" dirty="0">
                <a:latin typeface="Arial" panose="020B0604020202020204" pitchFamily="34" charset="0"/>
                <a:cs typeface="Arial" panose="020B0604020202020204" pitchFamily="34" charset="0"/>
              </a:rPr>
              <a:t>www.numericinsight.com</a:t>
            </a:r>
          </a:p>
        </p:txBody>
      </p:sp>
      <p:pic>
        <p:nvPicPr>
          <p:cNvPr id="21" name="Picture 20"/>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186" y="6675120"/>
            <a:ext cx="9144000" cy="182880"/>
          </a:xfrm>
          <a:prstGeom prst="rect">
            <a:avLst/>
          </a:prstGeom>
        </p:spPr>
      </p:pic>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val="0"/>
              </a:ext>
            </a:extLst>
          </a:blip>
          <a:srcRect l="12921" t="6228" r="10550" b="11024"/>
          <a:stretch/>
        </p:blipFill>
        <p:spPr>
          <a:xfrm>
            <a:off x="-3188" y="6144547"/>
            <a:ext cx="683580" cy="612559"/>
          </a:xfrm>
          <a:prstGeom prst="rect">
            <a:avLst/>
          </a:prstGeom>
        </p:spPr>
      </p:pic>
      <p:sp>
        <p:nvSpPr>
          <p:cNvPr id="23" name="Footer Placeholder 2"/>
          <p:cNvSpPr txBox="1">
            <a:spLocks/>
          </p:cNvSpPr>
          <p:nvPr userDrawn="1"/>
        </p:nvSpPr>
        <p:spPr>
          <a:xfrm>
            <a:off x="3188" y="6675120"/>
            <a:ext cx="9144000" cy="182880"/>
          </a:xfrm>
          <a:prstGeom prst="rect">
            <a:avLst/>
          </a:prstGeom>
          <a:noFill/>
          <a:ln>
            <a:noFill/>
          </a:ln>
        </p:spPr>
        <p:txBody>
          <a:bodyPr vert="horz" wrap="square" lIns="91440" tIns="0" rIns="9144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4213" lvl="2" indent="0" algn="l" defTabSz="914400" rtl="0" eaLnBrk="1" latinLnBrk="0" hangingPunct="1"/>
            <a:r>
              <a:rPr lang="en-US" sz="1000" kern="1200" dirty="0">
                <a:solidFill>
                  <a:schemeClr val="tx1"/>
                </a:solidFill>
                <a:latin typeface="Arial" panose="020B0604020202020204" pitchFamily="34" charset="0"/>
                <a:ea typeface="+mn-ea"/>
                <a:cs typeface="Arial" panose="020B0604020202020204" pitchFamily="34" charset="0"/>
              </a:rPr>
              <a:t>                                                                                                               </a:t>
            </a:r>
            <a:r>
              <a:rPr lang="en-US" sz="1000" b="1" kern="1200" dirty="0">
                <a:solidFill>
                  <a:schemeClr val="tx1"/>
                </a:solidFill>
                <a:latin typeface="Arial" panose="020B0604020202020204" pitchFamily="34" charset="0"/>
                <a:ea typeface="+mn-ea"/>
                <a:cs typeface="Arial" panose="020B0604020202020204" pitchFamily="34" charset="0"/>
              </a:rPr>
              <a:t>UCSC Ext. DBDA.X408 Intro. to Machine Learning and Data Mining</a:t>
            </a:r>
          </a:p>
        </p:txBody>
      </p:sp>
      <p:sp>
        <p:nvSpPr>
          <p:cNvPr id="24" name="Footer Placeholder 2"/>
          <p:cNvSpPr txBox="1">
            <a:spLocks/>
          </p:cNvSpPr>
          <p:nvPr userDrawn="1"/>
        </p:nvSpPr>
        <p:spPr>
          <a:xfrm>
            <a:off x="8683614" y="6675120"/>
            <a:ext cx="457200" cy="182880"/>
          </a:xfrm>
          <a:prstGeom prst="rect">
            <a:avLst/>
          </a:prstGeom>
          <a:noFill/>
          <a:ln>
            <a:noFill/>
          </a:ln>
        </p:spPr>
        <p:txBody>
          <a:bodyPr vert="horz" wrap="square" lIns="0" tIns="0" rIns="9144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indent="0" algn="r" defTabSz="914400" rtl="0" eaLnBrk="1" latinLnBrk="0" hangingPunct="1"/>
            <a:fld id="{3A7DEB84-2C00-4580-8E9A-A4AF74E61FEC}" type="slidenum">
              <a:rPr lang="en-US" sz="1000" b="1" kern="1200" smtClean="0">
                <a:solidFill>
                  <a:schemeClr val="tx1"/>
                </a:solidFill>
                <a:latin typeface="Arial" panose="020B0604020202020204" pitchFamily="34" charset="0"/>
                <a:ea typeface="+mn-ea"/>
                <a:cs typeface="Arial" panose="020B0604020202020204" pitchFamily="34" charset="0"/>
              </a:rPr>
              <a:pPr marL="0" lvl="2" indent="0" algn="r" defTabSz="914400" rtl="0" eaLnBrk="1" latinLnBrk="0" hangingPunct="1"/>
              <a:t>‹#›</a:t>
            </a:fld>
            <a:endParaRPr lang="en-US" sz="1000" b="1" kern="1200" dirty="0">
              <a:solidFill>
                <a:schemeClr val="tx1"/>
              </a:solidFill>
              <a:latin typeface="Arial" panose="020B0604020202020204" pitchFamily="34" charset="0"/>
              <a:ea typeface="+mn-ea"/>
              <a:cs typeface="Arial" panose="020B0604020202020204" pitchFamily="34" charset="0"/>
            </a:endParaRPr>
          </a:p>
        </p:txBody>
      </p:sp>
      <p:sp>
        <p:nvSpPr>
          <p:cNvPr id="9" name="Title 1"/>
          <p:cNvSpPr>
            <a:spLocks noGrp="1"/>
          </p:cNvSpPr>
          <p:nvPr>
            <p:ph type="title"/>
          </p:nvPr>
        </p:nvSpPr>
        <p:spPr>
          <a:xfrm>
            <a:off x="-3" y="0"/>
            <a:ext cx="9144003" cy="460497"/>
          </a:xfrm>
          <a:solidFill>
            <a:srgbClr val="CDD791"/>
          </a:solidFill>
        </p:spPr>
        <p:txBody>
          <a:bodyPr>
            <a:noAutofit/>
          </a:bodyPr>
          <a:lstStyle>
            <a:lvl1pPr>
              <a:defRPr sz="2800" b="1"/>
            </a:lvl1pPr>
          </a:lstStyle>
          <a:p>
            <a:r>
              <a:rPr lang="en-US"/>
              <a:t>Click to edit Master title style</a:t>
            </a:r>
          </a:p>
        </p:txBody>
      </p:sp>
      <p:sp>
        <p:nvSpPr>
          <p:cNvPr id="11" name="TextBox 3">
            <a:hlinkClick r:id="rId4" action="ppaction://hlinksldjump"/>
            <a:extLst>
              <a:ext uri="{FF2B5EF4-FFF2-40B4-BE49-F238E27FC236}">
                <a16:creationId xmlns:a16="http://schemas.microsoft.com/office/drawing/2014/main" id="{EC0EF3D1-D1FE-44AA-9E8D-EFCF33A06021}"/>
              </a:ext>
            </a:extLst>
          </p:cNvPr>
          <p:cNvSpPr txBox="1"/>
          <p:nvPr userDrawn="1"/>
        </p:nvSpPr>
        <p:spPr>
          <a:xfrm>
            <a:off x="7651504" y="5925086"/>
            <a:ext cx="643125" cy="338554"/>
          </a:xfrm>
          <a:prstGeom prst="rect">
            <a:avLst/>
          </a:prstGeom>
          <a:solidFill>
            <a:srgbClr val="303030"/>
          </a:solidFill>
          <a:ln>
            <a:noFill/>
          </a:ln>
        </p:spPr>
        <p:txBody>
          <a:bodyPr wrap="non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Session 2</a:t>
            </a:r>
          </a:p>
          <a:p>
            <a:r>
              <a:rPr lang="en-US" sz="800" b="1" kern="1200" dirty="0">
                <a:solidFill>
                  <a:schemeClr val="lt1"/>
                </a:solidFill>
                <a:latin typeface="Arial" panose="020B0604020202020204" pitchFamily="34" charset="0"/>
                <a:ea typeface="+mn-ea"/>
                <a:cs typeface="Arial" panose="020B0604020202020204" pitchFamily="34" charset="0"/>
              </a:rPr>
              <a:t>TOC</a:t>
            </a:r>
          </a:p>
        </p:txBody>
      </p:sp>
      <p:sp>
        <p:nvSpPr>
          <p:cNvPr id="12" name="TextBox 10">
            <a:extLst>
              <a:ext uri="{FF2B5EF4-FFF2-40B4-BE49-F238E27FC236}">
                <a16:creationId xmlns:a16="http://schemas.microsoft.com/office/drawing/2014/main" id="{3D7FA4F2-8ECB-442A-9D78-DD7BF1F88B76}"/>
              </a:ext>
            </a:extLst>
          </p:cNvPr>
          <p:cNvSpPr txBox="1"/>
          <p:nvPr userDrawn="1"/>
        </p:nvSpPr>
        <p:spPr>
          <a:xfrm>
            <a:off x="8301003" y="5925086"/>
            <a:ext cx="839811" cy="338554"/>
          </a:xfrm>
          <a:prstGeom prst="rect">
            <a:avLst/>
          </a:prstGeom>
          <a:solidFill>
            <a:srgbClr val="303030"/>
          </a:solidFill>
          <a:ln>
            <a:noFill/>
          </a:ln>
        </p:spPr>
        <p:txBody>
          <a:bodyPr wrap="square"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800" b="1" kern="1200" dirty="0">
                <a:solidFill>
                  <a:schemeClr val="lt1"/>
                </a:solidFill>
                <a:latin typeface="Arial" panose="020B0604020202020204" pitchFamily="34" charset="0"/>
                <a:ea typeface="+mn-ea"/>
                <a:cs typeface="Arial" panose="020B0604020202020204" pitchFamily="34" charset="0"/>
              </a:rPr>
              <a:t>Press ESC to go to Index</a:t>
            </a:r>
          </a:p>
        </p:txBody>
      </p:sp>
    </p:spTree>
    <p:extLst>
      <p:ext uri="{BB962C8B-B14F-4D97-AF65-F5344CB8AC3E}">
        <p14:creationId xmlns:p14="http://schemas.microsoft.com/office/powerpoint/2010/main" val="292870812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FA142F-8512-4C73-99D6-FFEAAEB419E3}" type="datetimeFigureOut">
              <a:rPr lang="en-US" smtClean="0"/>
              <a:t>1/15/2019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59DCD-ED7D-4130-86D6-61A93A45CDCB}" type="slidenum">
              <a:rPr lang="en-US" smtClean="0"/>
              <a:t>‹#›</a:t>
            </a:fld>
            <a:endParaRPr lang="en-US"/>
          </a:p>
        </p:txBody>
      </p:sp>
    </p:spTree>
    <p:extLst>
      <p:ext uri="{BB962C8B-B14F-4D97-AF65-F5344CB8AC3E}">
        <p14:creationId xmlns:p14="http://schemas.microsoft.com/office/powerpoint/2010/main" val="2050644095"/>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slide" Target="slide12.xml"/><Relationship Id="rId18" Type="http://schemas.openxmlformats.org/officeDocument/2006/relationships/slide" Target="slide17.xml"/><Relationship Id="rId26" Type="http://schemas.openxmlformats.org/officeDocument/2006/relationships/slide" Target="slide25.xml"/><Relationship Id="rId39" Type="http://schemas.openxmlformats.org/officeDocument/2006/relationships/slide" Target="slide38.xml"/><Relationship Id="rId3" Type="http://schemas.openxmlformats.org/officeDocument/2006/relationships/slide" Target="slide2.xml"/><Relationship Id="rId21" Type="http://schemas.openxmlformats.org/officeDocument/2006/relationships/slide" Target="slide20.xml"/><Relationship Id="rId34" Type="http://schemas.openxmlformats.org/officeDocument/2006/relationships/slide" Target="slide33.xml"/><Relationship Id="rId42" Type="http://schemas.openxmlformats.org/officeDocument/2006/relationships/slide" Target="slide41.xml"/><Relationship Id="rId47" Type="http://schemas.openxmlformats.org/officeDocument/2006/relationships/slide" Target="slide46.xml"/><Relationship Id="rId50" Type="http://schemas.openxmlformats.org/officeDocument/2006/relationships/slide" Target="slide49.xml"/><Relationship Id="rId7" Type="http://schemas.openxmlformats.org/officeDocument/2006/relationships/slide" Target="slide6.xml"/><Relationship Id="rId12" Type="http://schemas.openxmlformats.org/officeDocument/2006/relationships/slide" Target="slide11.xml"/><Relationship Id="rId17" Type="http://schemas.openxmlformats.org/officeDocument/2006/relationships/slide" Target="slide16.xml"/><Relationship Id="rId25" Type="http://schemas.openxmlformats.org/officeDocument/2006/relationships/slide" Target="slide24.xml"/><Relationship Id="rId33" Type="http://schemas.openxmlformats.org/officeDocument/2006/relationships/slide" Target="slide32.xml"/><Relationship Id="rId38" Type="http://schemas.openxmlformats.org/officeDocument/2006/relationships/slide" Target="slide37.xml"/><Relationship Id="rId46" Type="http://schemas.openxmlformats.org/officeDocument/2006/relationships/slide" Target="slide45.xml"/><Relationship Id="rId2" Type="http://schemas.openxmlformats.org/officeDocument/2006/relationships/notesSlide" Target="../notesSlides/notesSlide1.xml"/><Relationship Id="rId16" Type="http://schemas.openxmlformats.org/officeDocument/2006/relationships/slide" Target="slide15.xml"/><Relationship Id="rId20" Type="http://schemas.openxmlformats.org/officeDocument/2006/relationships/slide" Target="slide19.xml"/><Relationship Id="rId29" Type="http://schemas.openxmlformats.org/officeDocument/2006/relationships/slide" Target="slide28.xml"/><Relationship Id="rId41" Type="http://schemas.openxmlformats.org/officeDocument/2006/relationships/slide" Target="slide40.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10.xml"/><Relationship Id="rId24" Type="http://schemas.openxmlformats.org/officeDocument/2006/relationships/slide" Target="slide23.xml"/><Relationship Id="rId32" Type="http://schemas.openxmlformats.org/officeDocument/2006/relationships/slide" Target="slide31.xml"/><Relationship Id="rId37" Type="http://schemas.openxmlformats.org/officeDocument/2006/relationships/slide" Target="slide36.xml"/><Relationship Id="rId40" Type="http://schemas.openxmlformats.org/officeDocument/2006/relationships/slide" Target="slide39.xml"/><Relationship Id="rId45" Type="http://schemas.openxmlformats.org/officeDocument/2006/relationships/slide" Target="slide44.xml"/><Relationship Id="rId5" Type="http://schemas.openxmlformats.org/officeDocument/2006/relationships/slide" Target="slide4.xml"/><Relationship Id="rId15" Type="http://schemas.openxmlformats.org/officeDocument/2006/relationships/slide" Target="slide14.xml"/><Relationship Id="rId23" Type="http://schemas.openxmlformats.org/officeDocument/2006/relationships/slide" Target="slide22.xml"/><Relationship Id="rId28" Type="http://schemas.openxmlformats.org/officeDocument/2006/relationships/slide" Target="slide27.xml"/><Relationship Id="rId36" Type="http://schemas.openxmlformats.org/officeDocument/2006/relationships/slide" Target="slide35.xml"/><Relationship Id="rId49" Type="http://schemas.openxmlformats.org/officeDocument/2006/relationships/slide" Target="slide48.xml"/><Relationship Id="rId10" Type="http://schemas.openxmlformats.org/officeDocument/2006/relationships/slide" Target="slide9.xml"/><Relationship Id="rId19" Type="http://schemas.openxmlformats.org/officeDocument/2006/relationships/slide" Target="slide18.xml"/><Relationship Id="rId31" Type="http://schemas.openxmlformats.org/officeDocument/2006/relationships/slide" Target="slide30.xml"/><Relationship Id="rId44" Type="http://schemas.openxmlformats.org/officeDocument/2006/relationships/slide" Target="slide43.xml"/><Relationship Id="rId4" Type="http://schemas.openxmlformats.org/officeDocument/2006/relationships/slide" Target="slide3.xml"/><Relationship Id="rId9" Type="http://schemas.openxmlformats.org/officeDocument/2006/relationships/slide" Target="slide8.xml"/><Relationship Id="rId14" Type="http://schemas.openxmlformats.org/officeDocument/2006/relationships/slide" Target="slide13.xml"/><Relationship Id="rId22" Type="http://schemas.openxmlformats.org/officeDocument/2006/relationships/slide" Target="slide21.xml"/><Relationship Id="rId27" Type="http://schemas.openxmlformats.org/officeDocument/2006/relationships/slide" Target="slide26.xml"/><Relationship Id="rId30" Type="http://schemas.openxmlformats.org/officeDocument/2006/relationships/slide" Target="slide29.xml"/><Relationship Id="rId35" Type="http://schemas.openxmlformats.org/officeDocument/2006/relationships/slide" Target="slide34.xml"/><Relationship Id="rId43" Type="http://schemas.openxmlformats.org/officeDocument/2006/relationships/slide" Target="slide42.xml"/><Relationship Id="rId48" Type="http://schemas.openxmlformats.org/officeDocument/2006/relationships/slide" Target="slide47.xml"/><Relationship Id="rId8" Type="http://schemas.openxmlformats.org/officeDocument/2006/relationships/slide" Target="slide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1.png"/><Relationship Id="rId1" Type="http://schemas.openxmlformats.org/officeDocument/2006/relationships/slideLayout" Target="../slideLayouts/slideLayout1.xml"/><Relationship Id="rId5" Type="http://schemas.openxmlformats.org/officeDocument/2006/relationships/image" Target="../media/image421.png"/><Relationship Id="rId4" Type="http://schemas.openxmlformats.org/officeDocument/2006/relationships/image" Target="../media/image411.png"/></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 Type="http://schemas.openxmlformats.org/officeDocument/2006/relationships/slideLayout" Target="../slideLayouts/slideLayout1.xml"/><Relationship Id="rId11" Type="http://schemas.openxmlformats.org/officeDocument/2006/relationships/image" Target="../media/image310.png"/><Relationship Id="rId10" Type="http://schemas.openxmlformats.org/officeDocument/2006/relationships/image" Target="../media/image300.png"/><Relationship Id="rId4" Type="http://schemas.openxmlformats.org/officeDocument/2006/relationships/image" Target="NULL"/><Relationship Id="rId9" Type="http://schemas.openxmlformats.org/officeDocument/2006/relationships/image" Target="../media/image2910.pn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1390.png"/><Relationship Id="rId3" Type="http://schemas.openxmlformats.org/officeDocument/2006/relationships/image" Target="../media/image1330.png"/><Relationship Id="rId7" Type="http://schemas.openxmlformats.org/officeDocument/2006/relationships/image" Target="../media/image1371.png"/><Relationship Id="rId2" Type="http://schemas.openxmlformats.org/officeDocument/2006/relationships/image" Target="../media/image1320.png"/><Relationship Id="rId1" Type="http://schemas.openxmlformats.org/officeDocument/2006/relationships/slideLayout" Target="../slideLayouts/slideLayout1.xml"/><Relationship Id="rId6" Type="http://schemas.openxmlformats.org/officeDocument/2006/relationships/image" Target="../media/image1360.png"/><Relationship Id="rId5" Type="http://schemas.openxmlformats.org/officeDocument/2006/relationships/image" Target="../media/image1350.png"/><Relationship Id="rId10" Type="http://schemas.openxmlformats.org/officeDocument/2006/relationships/image" Target="../media/image46.png"/><Relationship Id="rId4" Type="http://schemas.openxmlformats.org/officeDocument/2006/relationships/image" Target="../media/image1340.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80.png"/><Relationship Id="rId7" Type="http://schemas.openxmlformats.org/officeDocument/2006/relationships/image" Target="../media/image47.png"/><Relationship Id="rId2" Type="http://schemas.openxmlformats.org/officeDocument/2006/relationships/image" Target="../media/image671.png"/><Relationship Id="rId1" Type="http://schemas.openxmlformats.org/officeDocument/2006/relationships/slideLayout" Target="../slideLayouts/slideLayout1.xml"/><Relationship Id="rId6" Type="http://schemas.openxmlformats.org/officeDocument/2006/relationships/image" Target="../media/image712.png"/><Relationship Id="rId5" Type="http://schemas.openxmlformats.org/officeDocument/2006/relationships/image" Target="../media/image700.png"/><Relationship Id="rId10" Type="http://schemas.openxmlformats.org/officeDocument/2006/relationships/image" Target="../media/image50.png"/><Relationship Id="rId4" Type="http://schemas.openxmlformats.org/officeDocument/2006/relationships/image" Target="../media/image690.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0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media/image7.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1011.png"/><Relationship Id="rId2" Type="http://schemas.openxmlformats.org/officeDocument/2006/relationships/image" Target="../media/image57.tmp"/><Relationship Id="rId1" Type="http://schemas.openxmlformats.org/officeDocument/2006/relationships/slideLayout" Target="../slideLayouts/slideLayout1.xml"/><Relationship Id="rId6" Type="http://schemas.openxmlformats.org/officeDocument/2006/relationships/image" Target="../media/image1300.png"/><Relationship Id="rId5" Type="http://schemas.openxmlformats.org/officeDocument/2006/relationships/image" Target="../media/image1200.png"/><Relationship Id="rId4" Type="http://schemas.openxmlformats.org/officeDocument/2006/relationships/image" Target="../media/image1120.png"/></Relationships>
</file>

<file path=ppt/slides/_rels/slide3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6.png"/><Relationship Id="rId7" Type="http://schemas.openxmlformats.org/officeDocument/2006/relationships/image" Target="../media/image162.png"/><Relationship Id="rId2" Type="http://schemas.openxmlformats.org/officeDocument/2006/relationships/image" Target="../media/image57.tmp"/><Relationship Id="rId1" Type="http://schemas.openxmlformats.org/officeDocument/2006/relationships/slideLayout" Target="../slideLayouts/slideLayout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600.png"/><Relationship Id="rId18" Type="http://schemas.openxmlformats.org/officeDocument/2006/relationships/image" Target="../media/image311.png"/><Relationship Id="rId26" Type="http://schemas.openxmlformats.org/officeDocument/2006/relationships/image" Target="../media/image390.png"/><Relationship Id="rId3" Type="http://schemas.openxmlformats.org/officeDocument/2006/relationships/image" Target="../media/image1600.png"/><Relationship Id="rId21" Type="http://schemas.openxmlformats.org/officeDocument/2006/relationships/image" Target="../media/image3400.png"/><Relationship Id="rId7" Type="http://schemas.openxmlformats.org/officeDocument/2006/relationships/image" Target="../media/image2000.png"/><Relationship Id="rId12" Type="http://schemas.openxmlformats.org/officeDocument/2006/relationships/image" Target="../media/image250.png"/><Relationship Id="rId17" Type="http://schemas.openxmlformats.org/officeDocument/2006/relationships/image" Target="../media/image301.png"/><Relationship Id="rId25" Type="http://schemas.openxmlformats.org/officeDocument/2006/relationships/image" Target="../media/image380.png"/><Relationship Id="rId2" Type="http://schemas.openxmlformats.org/officeDocument/2006/relationships/image" Target="../media/image57.tmp"/><Relationship Id="rId16" Type="http://schemas.openxmlformats.org/officeDocument/2006/relationships/image" Target="../media/image2900.png"/><Relationship Id="rId20" Type="http://schemas.openxmlformats.org/officeDocument/2006/relationships/image" Target="../media/image330.png"/><Relationship Id="rId1" Type="http://schemas.openxmlformats.org/officeDocument/2006/relationships/slideLayout" Target="../slideLayouts/slideLayout1.xml"/><Relationship Id="rId6" Type="http://schemas.openxmlformats.org/officeDocument/2006/relationships/image" Target="../media/image1900.png"/><Relationship Id="rId11" Type="http://schemas.openxmlformats.org/officeDocument/2006/relationships/image" Target="../media/image240.png"/><Relationship Id="rId24" Type="http://schemas.openxmlformats.org/officeDocument/2006/relationships/image" Target="../media/image370.png"/><Relationship Id="rId5" Type="http://schemas.openxmlformats.org/officeDocument/2006/relationships/image" Target="../media/image181.png"/><Relationship Id="rId15" Type="http://schemas.openxmlformats.org/officeDocument/2006/relationships/image" Target="../media/image2800.png"/><Relationship Id="rId23" Type="http://schemas.openxmlformats.org/officeDocument/2006/relationships/image" Target="../media/image360.png"/><Relationship Id="rId10" Type="http://schemas.openxmlformats.org/officeDocument/2006/relationships/image" Target="../media/image2300.png"/><Relationship Id="rId19" Type="http://schemas.openxmlformats.org/officeDocument/2006/relationships/image" Target="../media/image320.png"/><Relationship Id="rId4" Type="http://schemas.openxmlformats.org/officeDocument/2006/relationships/image" Target="../media/image171.png"/><Relationship Id="rId9" Type="http://schemas.openxmlformats.org/officeDocument/2006/relationships/image" Target="../media/image2200.png"/><Relationship Id="rId14" Type="http://schemas.openxmlformats.org/officeDocument/2006/relationships/image" Target="../media/image270.png"/><Relationship Id="rId22" Type="http://schemas.openxmlformats.org/officeDocument/2006/relationships/image" Target="../media/image350.png"/></Relationships>
</file>

<file path=ppt/slides/_rels/slide39.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2300.png"/><Relationship Id="rId18" Type="http://schemas.openxmlformats.org/officeDocument/2006/relationships/image" Target="../media/image470.png"/><Relationship Id="rId26" Type="http://schemas.openxmlformats.org/officeDocument/2006/relationships/image" Target="../media/image550.png"/><Relationship Id="rId3" Type="http://schemas.openxmlformats.org/officeDocument/2006/relationships/image" Target="../media/image400.png"/><Relationship Id="rId21" Type="http://schemas.openxmlformats.org/officeDocument/2006/relationships/image" Target="../media/image500.png"/><Relationship Id="rId7" Type="http://schemas.openxmlformats.org/officeDocument/2006/relationships/image" Target="../media/image301.png"/><Relationship Id="rId12" Type="http://schemas.openxmlformats.org/officeDocument/2006/relationships/image" Target="../media/image2200.png"/><Relationship Id="rId17" Type="http://schemas.openxmlformats.org/officeDocument/2006/relationships/image" Target="../media/image460.png"/><Relationship Id="rId25" Type="http://schemas.openxmlformats.org/officeDocument/2006/relationships/image" Target="../media/image540.png"/><Relationship Id="rId2" Type="http://schemas.openxmlformats.org/officeDocument/2006/relationships/image" Target="../media/image57.tmp"/><Relationship Id="rId16" Type="http://schemas.openxmlformats.org/officeDocument/2006/relationships/image" Target="../media/image450.png"/><Relationship Id="rId20" Type="http://schemas.openxmlformats.org/officeDocument/2006/relationships/image" Target="../media/image490.png"/><Relationship Id="rId29" Type="http://schemas.openxmlformats.org/officeDocument/2006/relationships/image" Target="../media/image580.png"/><Relationship Id="rId1" Type="http://schemas.openxmlformats.org/officeDocument/2006/relationships/slideLayout" Target="../slideLayouts/slideLayout1.xml"/><Relationship Id="rId6" Type="http://schemas.openxmlformats.org/officeDocument/2006/relationships/image" Target="../media/image2900.png"/><Relationship Id="rId11" Type="http://schemas.openxmlformats.org/officeDocument/2006/relationships/image" Target="../media/image211.png"/><Relationship Id="rId24" Type="http://schemas.openxmlformats.org/officeDocument/2006/relationships/image" Target="../media/image530.png"/><Relationship Id="rId5" Type="http://schemas.openxmlformats.org/officeDocument/2006/relationships/image" Target="../media/image420.png"/><Relationship Id="rId15" Type="http://schemas.openxmlformats.org/officeDocument/2006/relationships/image" Target="../media/image440.png"/><Relationship Id="rId23" Type="http://schemas.openxmlformats.org/officeDocument/2006/relationships/image" Target="../media/image520.png"/><Relationship Id="rId28" Type="http://schemas.openxmlformats.org/officeDocument/2006/relationships/image" Target="../media/image570.png"/><Relationship Id="rId10" Type="http://schemas.openxmlformats.org/officeDocument/2006/relationships/image" Target="../media/image2000.png"/><Relationship Id="rId19" Type="http://schemas.openxmlformats.org/officeDocument/2006/relationships/image" Target="../media/image480.png"/><Relationship Id="rId4" Type="http://schemas.openxmlformats.org/officeDocument/2006/relationships/image" Target="../media/image410.png"/><Relationship Id="rId9" Type="http://schemas.openxmlformats.org/officeDocument/2006/relationships/image" Target="../media/image320.png"/><Relationship Id="rId14" Type="http://schemas.openxmlformats.org/officeDocument/2006/relationships/image" Target="../media/image430.png"/><Relationship Id="rId22" Type="http://schemas.openxmlformats.org/officeDocument/2006/relationships/image" Target="../media/image510.png"/><Relationship Id="rId27" Type="http://schemas.openxmlformats.org/officeDocument/2006/relationships/image" Target="../media/image560.png"/><Relationship Id="rId30" Type="http://schemas.openxmlformats.org/officeDocument/2006/relationships/image" Target="../media/image164.png"/></Relationships>
</file>

<file path=ppt/slides/_rels/slide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2.png"/><Relationship Id="rId1" Type="http://schemas.openxmlformats.org/officeDocument/2006/relationships/slideLayout" Target="../slideLayouts/slideLayout1.xml"/><Relationship Id="rId4" Type="http://schemas.openxmlformats.org/officeDocument/2006/relationships/image" Target="../media/image221.png"/></Relationships>
</file>

<file path=ppt/slides/_rels/slide40.xml.rels><?xml version="1.0" encoding="UTF-8" standalone="yes"?>
<Relationships xmlns="http://schemas.openxmlformats.org/package/2006/relationships"><Relationship Id="rId3" Type="http://schemas.openxmlformats.org/officeDocument/2006/relationships/image" Target="../media/image59.tmp"/><Relationship Id="rId7" Type="http://schemas.openxmlformats.org/officeDocument/2006/relationships/image" Target="../media/image650.png"/><Relationship Id="rId2"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62.tmp"/><Relationship Id="rId5" Type="http://schemas.openxmlformats.org/officeDocument/2006/relationships/image" Target="../media/image61.png"/><Relationship Id="rId4" Type="http://schemas.openxmlformats.org/officeDocument/2006/relationships/image" Target="../media/image60.tmp"/></Relationships>
</file>

<file path=ppt/slides/_rels/slide4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3.tmp"/><Relationship Id="rId1" Type="http://schemas.openxmlformats.org/officeDocument/2006/relationships/slideLayout" Target="../slideLayouts/slideLayout1.xml"/><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NULL"/><Relationship Id="rId1" Type="http://schemas.openxmlformats.org/officeDocument/2006/relationships/slideLayout" Target="../slideLayouts/slideLayout1.xml"/><Relationship Id="rId4" Type="http://schemas.openxmlformats.org/officeDocument/2006/relationships/image" Target="NULL"/></Relationships>
</file>

<file path=ppt/slides/_rels/slide45.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image" Target="NULL"/><Relationship Id="rId1" Type="http://schemas.openxmlformats.org/officeDocument/2006/relationships/slideLayout" Target="../slideLayouts/slideLayout1.xml"/><Relationship Id="rId5" Type="http://schemas.openxmlformats.org/officeDocument/2006/relationships/image" Target="NUL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76.tmp"/><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76.tmp"/><Relationship Id="rId1" Type="http://schemas.openxmlformats.org/officeDocument/2006/relationships/slideLayout" Target="../slideLayouts/slideLayout1.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121.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DD791"/>
          </a:solidFill>
        </p:spPr>
        <p:txBody>
          <a:bodyPr vert="horz" lIns="91440" tIns="45720" rIns="91440" bIns="45720" rtlCol="0" anchor="ctr">
            <a:noAutofit/>
          </a:bodyPr>
          <a:lstStyle/>
          <a:p>
            <a:r>
              <a:rPr lang="en-US" dirty="0"/>
              <a:t>Session 2: Is the Gaussian probability density function boring?</a:t>
            </a:r>
          </a:p>
        </p:txBody>
      </p:sp>
      <p:sp>
        <p:nvSpPr>
          <p:cNvPr id="4" name="Rectangle 3">
            <a:extLst>
              <a:ext uri="{FF2B5EF4-FFF2-40B4-BE49-F238E27FC236}">
                <a16:creationId xmlns:a16="http://schemas.microsoft.com/office/drawing/2014/main" id="{C7BF628F-C834-47B1-ACA5-DEE212685E84}"/>
              </a:ext>
            </a:extLst>
          </p:cNvPr>
          <p:cNvSpPr/>
          <p:nvPr/>
        </p:nvSpPr>
        <p:spPr>
          <a:xfrm>
            <a:off x="178904" y="596348"/>
            <a:ext cx="8716618" cy="5218044"/>
          </a:xfrm>
          <a:prstGeom prst="rect">
            <a:avLst/>
          </a:prstGeom>
        </p:spPr>
        <p:txBody>
          <a:bodyPr wrap="square" numCol="3">
            <a:noAutofit/>
          </a:bodyPr>
          <a:lstStyle/>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ction="ppaction://hlinksldjump"/>
              </a:rPr>
              <a:t>Looking good, Bayesian!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 action="ppaction://hlinksldjump"/>
              </a:rPr>
              <a:t>Histogram &amp; Bayes Classifier (TWO DIMENSIONS)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 action="ppaction://hlinksldjump"/>
              </a:rPr>
              <a:t>Histogram &amp; Bayes Classifier (TWO DIMENSIONS)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6" action="ppaction://hlinksldjump"/>
              </a:rPr>
              <a:t>Histogram &amp; Bayes Classifier (TWO DIMENSIONS)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7" action="ppaction://hlinksldjump"/>
              </a:rPr>
              <a:t>Mean Vectors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8" action="ppaction://hlinksldjump"/>
              </a:rPr>
              <a:t>Two Dimensional 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9" action="ppaction://hlinksldjump"/>
              </a:rPr>
              <a:t>Two Dimensional 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0" action="ppaction://hlinksldjump"/>
              </a:rPr>
              <a:t>Two Dimensional Data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1" action="ppaction://hlinksldjump"/>
              </a:rPr>
              <a:t>Two Dimensional Gaussian Intuition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2" action="ppaction://hlinksldjump"/>
              </a:rPr>
              <a:t>Two Dimensional Gaussian Intuition (more general)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3" action="ppaction://hlinksldjump"/>
              </a:rPr>
              <a:t>What does an “outlier” mean?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4" action="ppaction://hlinksldjump"/>
              </a:rPr>
              <a:t>How do I specify a 1D point cloud?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5" action="ppaction://hlinksldjump"/>
              </a:rPr>
              <a:t>How do I specify a 2D point cloud?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6" action="ppaction://hlinksldjump"/>
              </a:rPr>
              <a:t>How do I specify a 2D point cloud?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7" action="ppaction://hlinksldjump"/>
              </a:rPr>
              <a:t>Covariance Interpretation Practice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8" action="ppaction://hlinksldjump"/>
              </a:rPr>
              <a:t>Correlations between features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19" action="ppaction://hlinksldjump"/>
              </a:rPr>
              <a:t>Covariance Matrix: Summary of correlations between features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0" action="ppaction://hlinksldjump"/>
              </a:rPr>
              <a:t>Covariance: What does it measure?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1" action="ppaction://hlinksldjump"/>
              </a:rPr>
              <a:t>Covariance versus variance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2" action="ppaction://hlinksldjump"/>
              </a:rPr>
              <a:t>Covariance formula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3" action="ppaction://hlinksldjump"/>
              </a:rPr>
              <a:t>Bayes Classifier (d DIMENSIONS)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4" action="ppaction://hlinksldjump"/>
              </a:rPr>
              <a:t>Step-by-step: PDF of the binormal distribution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5" action="ppaction://hlinksldjump"/>
              </a:rPr>
              <a:t>Calculation of the PDF of the binormal distribution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6" action="ppaction://hlinksldjump"/>
              </a:rPr>
              <a:t>Calculation of the PDF of the multinormal distribution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7" action="ppaction://hlinksldjump"/>
              </a:rPr>
              <a:t>Assignment 2 (unofficial)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8" action="ppaction://hlinksldjump"/>
              </a:rPr>
              <a:t>Step-by-step: How can I build 2D Histograms?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9" action="ppaction://hlinksldjump"/>
              </a:rPr>
              <a:t>Step-by-step: How can I build a 2D Bayesian Classifier?</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0" action="ppaction://hlinksldjump"/>
              </a:rPr>
              <a:t>Input and Output Panels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1" action="ppaction://hlinksldjump"/>
              </a:rPr>
              <a:t>Matrix 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2" action="ppaction://hlinksldjump"/>
              </a:rPr>
              <a:t>Understanding horizontal stretching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3" action="ppaction://hlinksldjump"/>
              </a:rPr>
              <a:t>Vertical stretching</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4" action="ppaction://hlinksldjump"/>
              </a:rPr>
              <a:t>Tilt left and right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5" action="ppaction://hlinksldjump"/>
              </a:rPr>
              <a:t>Parallel lines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6" action="ppaction://hlinksldjump"/>
              </a:rPr>
              <a:t>Lines passing through the origin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7" action="ppaction://hlinksldjump"/>
              </a:rPr>
              <a:t>Transformation of basis vectors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8" action="ppaction://hlinksldjump"/>
              </a:rPr>
              <a:t>Basic vector-matrix multiplication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9" action="ppaction://hlinksldjump"/>
              </a:rPr>
              <a:t>Arbitrary vector-matrix multiplication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0" action="ppaction://hlinksldjump"/>
              </a:rPr>
              <a:t>General vector-matrix multiplication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1" action="ppaction://hlinksldjump"/>
              </a:rPr>
              <a:t>Matrix-matrix multiplication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2" action="ppaction://hlinksldjump"/>
              </a:rPr>
              <a:t>Determinant of a matrix</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3" action="ppaction://hlinksldjump"/>
              </a:rPr>
              <a:t>Inverse of a matrix</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4" action="ppaction://hlinksldjump"/>
              </a:rPr>
              <a:t>Standard binormal distribution and point cloud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5" action="ppaction://hlinksldjump"/>
              </a:rPr>
              <a:t>Covariance matrix after linear transformation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6" action="ppaction://hlinksldjump"/>
              </a:rPr>
              <a:t>Inverse image of given point 𝐱</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7" action="ppaction://hlinksldjump"/>
              </a:rPr>
              <a:t>Inverse image of square of unit area</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8" action="ppaction://hlinksldjump"/>
              </a:rPr>
              <a:t>What is the number of points enclosed?</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49" action="ppaction://hlinksldjump"/>
              </a:rPr>
              <a:t>Derivation of PDF of binormal distribution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663" marR="0" lvl="0" indent="-347663"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50" action="ppaction://hlinksldjump"/>
              </a:rPr>
              <a:t>Session 2 Summary</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4323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Gaussian Intuition</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3" name="Picture 12"/>
          <p:cNvPicPr>
            <a:picLocks noChangeAspect="1"/>
          </p:cNvPicPr>
          <p:nvPr/>
        </p:nvPicPr>
        <p:blipFill>
          <a:blip r:embed="rId2"/>
          <a:stretch>
            <a:fillRect/>
          </a:stretch>
        </p:blipFill>
        <p:spPr>
          <a:xfrm>
            <a:off x="120073" y="700642"/>
            <a:ext cx="5081158" cy="5233592"/>
          </a:xfrm>
          <a:prstGeom prst="rect">
            <a:avLst/>
          </a:prstGeom>
        </p:spPr>
      </p:pic>
      <p:pic>
        <p:nvPicPr>
          <p:cNvPr id="14" name="Picture 13"/>
          <p:cNvPicPr>
            <a:picLocks noChangeAspect="1"/>
          </p:cNvPicPr>
          <p:nvPr/>
        </p:nvPicPr>
        <p:blipFill>
          <a:blip r:embed="rId3"/>
          <a:stretch>
            <a:fillRect/>
          </a:stretch>
        </p:blipFill>
        <p:spPr>
          <a:xfrm>
            <a:off x="120073" y="700642"/>
            <a:ext cx="5081158" cy="5233592"/>
          </a:xfrm>
          <a:prstGeom prst="rect">
            <a:avLst/>
          </a:prstGeom>
        </p:spPr>
      </p:pic>
      <p:pic>
        <p:nvPicPr>
          <p:cNvPr id="15" name="Picture 14"/>
          <p:cNvPicPr>
            <a:picLocks noChangeAspect="1"/>
          </p:cNvPicPr>
          <p:nvPr/>
        </p:nvPicPr>
        <p:blipFill>
          <a:blip r:embed="rId4"/>
          <a:stretch>
            <a:fillRect/>
          </a:stretch>
        </p:blipFill>
        <p:spPr>
          <a:xfrm>
            <a:off x="120073" y="700642"/>
            <a:ext cx="5081158" cy="5233592"/>
          </a:xfrm>
          <a:prstGeom prst="rect">
            <a:avLst/>
          </a:prstGeom>
        </p:spPr>
      </p:pic>
      <p:sp>
        <p:nvSpPr>
          <p:cNvPr id="16" name="Rectangle 15"/>
          <p:cNvSpPr/>
          <p:nvPr/>
        </p:nvSpPr>
        <p:spPr>
          <a:xfrm>
            <a:off x="5310909" y="2578774"/>
            <a:ext cx="3610047"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are independent of orientation.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in x are independent of errors in 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 errors are less probable</a:t>
            </a:r>
          </a:p>
        </p:txBody>
      </p:sp>
      <p:sp>
        <p:nvSpPr>
          <p:cNvPr id="9" name="TextBox 8"/>
          <p:cNvSpPr txBox="1"/>
          <p:nvPr/>
        </p:nvSpPr>
        <p:spPr>
          <a:xfrm>
            <a:off x="3279227" y="794815"/>
            <a:ext cx="3641690" cy="584775"/>
          </a:xfrm>
          <a:prstGeom prst="rect">
            <a:avLst/>
          </a:prstGeom>
          <a:solidFill>
            <a:srgbClr val="FFFF00"/>
          </a:solidFill>
          <a:ln w="31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Data generated by an unskilled marksman aiming for the point {4,8}. Good luck!</a:t>
            </a:r>
          </a:p>
        </p:txBody>
      </p:sp>
      <p:sp>
        <p:nvSpPr>
          <p:cNvPr id="11" name="TextBox 10"/>
          <p:cNvSpPr txBox="1"/>
          <p:nvPr/>
        </p:nvSpPr>
        <p:spPr>
          <a:xfrm>
            <a:off x="3746243" y="1495953"/>
            <a:ext cx="1786325" cy="338554"/>
          </a:xfrm>
          <a:prstGeom prst="rect">
            <a:avLst/>
          </a:prstGeom>
          <a:solidFill>
            <a:srgbClr val="FFFF00"/>
          </a:solidFill>
          <a:ln w="31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Some more tries …</a:t>
            </a:r>
          </a:p>
        </p:txBody>
      </p:sp>
      <p:sp>
        <p:nvSpPr>
          <p:cNvPr id="12" name="TextBox 11"/>
          <p:cNvSpPr txBox="1"/>
          <p:nvPr/>
        </p:nvSpPr>
        <p:spPr>
          <a:xfrm>
            <a:off x="4112534" y="1950871"/>
            <a:ext cx="1751371" cy="338554"/>
          </a:xfrm>
          <a:prstGeom prst="rect">
            <a:avLst/>
          </a:prstGeom>
          <a:solidFill>
            <a:srgbClr val="FFFF00"/>
          </a:solidFill>
          <a:ln w="3175">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Even more tries …</a:t>
            </a:r>
          </a:p>
        </p:txBody>
      </p:sp>
    </p:spTree>
    <p:extLst>
      <p:ext uri="{BB962C8B-B14F-4D97-AF65-F5344CB8AC3E}">
        <p14:creationId xmlns:p14="http://schemas.microsoft.com/office/powerpoint/2010/main" val="123393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0073" y="700642"/>
            <a:ext cx="5081158" cy="5233592"/>
          </a:xfrm>
          <a:prstGeom prst="rect">
            <a:avLst/>
          </a:prstGeom>
        </p:spPr>
      </p:pic>
      <p:pic>
        <p:nvPicPr>
          <p:cNvPr id="5" name="Picture 4"/>
          <p:cNvPicPr>
            <a:picLocks noChangeAspect="1"/>
          </p:cNvPicPr>
          <p:nvPr/>
        </p:nvPicPr>
        <p:blipFill>
          <a:blip r:embed="rId3"/>
          <a:stretch>
            <a:fillRect/>
          </a:stretch>
        </p:blipFill>
        <p:spPr>
          <a:xfrm>
            <a:off x="120073" y="700642"/>
            <a:ext cx="5081158" cy="5233592"/>
          </a:xfrm>
          <a:prstGeom prst="rect">
            <a:avLst/>
          </a:prstGeom>
        </p:spPr>
      </p:pic>
      <p:pic>
        <p:nvPicPr>
          <p:cNvPr id="6" name="Picture 5"/>
          <p:cNvPicPr>
            <a:picLocks noChangeAspect="1"/>
          </p:cNvPicPr>
          <p:nvPr/>
        </p:nvPicPr>
        <p:blipFill>
          <a:blip r:embed="rId4"/>
          <a:stretch>
            <a:fillRect/>
          </a:stretch>
        </p:blipFill>
        <p:spPr>
          <a:xfrm>
            <a:off x="120073" y="700642"/>
            <a:ext cx="5081158" cy="5233592"/>
          </a:xfrm>
          <a:prstGeom prst="rect">
            <a:avLst/>
          </a:prstGeom>
        </p:spPr>
      </p:pic>
      <p:sp>
        <p:nvSpPr>
          <p:cNvPr id="2" name="Title 1"/>
          <p:cNvSpPr>
            <a:spLocks noGrp="1"/>
          </p:cNvSpPr>
          <p:nvPr>
            <p:ph type="title"/>
          </p:nvPr>
        </p:nvSpPr>
        <p:spPr/>
        <p:txBody>
          <a:bodyPr/>
          <a:lstStyle/>
          <a:p>
            <a:r>
              <a:rPr lang="en-US" dirty="0"/>
              <a:t>Two Dimensional Gaussian Intuition (more general)</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Rectangle 15"/>
          <p:cNvSpPr/>
          <p:nvPr/>
        </p:nvSpPr>
        <p:spPr>
          <a:xfrm>
            <a:off x="5310909" y="2578774"/>
            <a:ext cx="3610047"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are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dependent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orientation.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Errors in x  are </a:t>
            </a: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dependent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on errors in 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Large errors are less probable</a:t>
            </a:r>
          </a:p>
        </p:txBody>
      </p:sp>
    </p:spTree>
    <p:extLst>
      <p:ext uri="{BB962C8B-B14F-4D97-AF65-F5344CB8AC3E}">
        <p14:creationId xmlns:p14="http://schemas.microsoft.com/office/powerpoint/2010/main" val="36053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an “outlier” mean?</a:t>
            </a:r>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6"/>
          <p:cNvPicPr>
            <a:picLocks noChangeAspect="1"/>
          </p:cNvPicPr>
          <p:nvPr/>
        </p:nvPicPr>
        <p:blipFill>
          <a:blip r:embed="rId2"/>
          <a:stretch>
            <a:fillRect/>
          </a:stretch>
        </p:blipFill>
        <p:spPr>
          <a:xfrm>
            <a:off x="2031421" y="812204"/>
            <a:ext cx="5081158" cy="5233592"/>
          </a:xfrm>
          <a:prstGeom prst="rect">
            <a:avLst/>
          </a:prstGeom>
        </p:spPr>
      </p:pic>
      <p:pic>
        <p:nvPicPr>
          <p:cNvPr id="8" name="Picture 7"/>
          <p:cNvPicPr>
            <a:picLocks noChangeAspect="1"/>
          </p:cNvPicPr>
          <p:nvPr/>
        </p:nvPicPr>
        <p:blipFill>
          <a:blip r:embed="rId3"/>
          <a:stretch>
            <a:fillRect/>
          </a:stretch>
        </p:blipFill>
        <p:spPr>
          <a:xfrm>
            <a:off x="2031419" y="812204"/>
            <a:ext cx="5081158" cy="5233592"/>
          </a:xfrm>
          <a:prstGeom prst="rect">
            <a:avLst/>
          </a:prstGeom>
        </p:spPr>
      </p:pic>
      <p:sp>
        <p:nvSpPr>
          <p:cNvPr id="10" name="Oval 9"/>
          <p:cNvSpPr/>
          <p:nvPr/>
        </p:nvSpPr>
        <p:spPr>
          <a:xfrm>
            <a:off x="3672102" y="2977735"/>
            <a:ext cx="82296" cy="822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p:cNvGrpSpPr/>
          <p:nvPr/>
        </p:nvGrpSpPr>
        <p:grpSpPr>
          <a:xfrm>
            <a:off x="1711229" y="2834217"/>
            <a:ext cx="1914693" cy="369332"/>
            <a:chOff x="1711229" y="2834217"/>
            <a:chExt cx="1914693" cy="369332"/>
          </a:xfrm>
        </p:grpSpPr>
        <p:cxnSp>
          <p:nvCxnSpPr>
            <p:cNvPr id="13" name="Straight Arrow Connector 12"/>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1229" y="2834217"/>
              <a:ext cx="1492716"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an outlier</a:t>
              </a:r>
            </a:p>
          </p:txBody>
        </p:sp>
      </p:grpSp>
      <p:grpSp>
        <p:nvGrpSpPr>
          <p:cNvPr id="17" name="Group 16"/>
          <p:cNvGrpSpPr/>
          <p:nvPr/>
        </p:nvGrpSpPr>
        <p:grpSpPr>
          <a:xfrm>
            <a:off x="1819616" y="2834217"/>
            <a:ext cx="1806306" cy="369332"/>
            <a:chOff x="1819616" y="2834217"/>
            <a:chExt cx="1806306" cy="369332"/>
          </a:xfrm>
        </p:grpSpPr>
        <p:cxnSp>
          <p:nvCxnSpPr>
            <p:cNvPr id="18" name="Straight Arrow Connector 17"/>
            <p:cNvCxnSpPr/>
            <p:nvPr/>
          </p:nvCxnSpPr>
          <p:spPr>
            <a:xfrm>
              <a:off x="3158838" y="3018883"/>
              <a:ext cx="46708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19616" y="2834217"/>
              <a:ext cx="1292341" cy="369332"/>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Is an outlier</a:t>
              </a:r>
            </a:p>
          </p:txBody>
        </p:sp>
      </p:grpSp>
    </p:spTree>
    <p:extLst>
      <p:ext uri="{BB962C8B-B14F-4D97-AF65-F5344CB8AC3E}">
        <p14:creationId xmlns:p14="http://schemas.microsoft.com/office/powerpoint/2010/main" val="215058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388334" y="2462510"/>
            <a:ext cx="3805956" cy="3077156"/>
          </a:xfrm>
          <a:prstGeom prst="rect">
            <a:avLst/>
          </a:prstGeom>
        </p:spPr>
      </p:pic>
      <p:pic>
        <p:nvPicPr>
          <p:cNvPr id="17" name="Picture 16"/>
          <p:cNvPicPr>
            <a:picLocks noChangeAspect="1"/>
          </p:cNvPicPr>
          <p:nvPr/>
        </p:nvPicPr>
        <p:blipFill>
          <a:blip r:embed="rId3"/>
          <a:stretch>
            <a:fillRect/>
          </a:stretch>
        </p:blipFill>
        <p:spPr>
          <a:xfrm>
            <a:off x="4642563" y="2462914"/>
            <a:ext cx="3951021" cy="3076752"/>
          </a:xfrm>
          <a:prstGeom prst="rect">
            <a:avLst/>
          </a:prstGeom>
        </p:spPr>
      </p:pic>
      <p:sp>
        <p:nvSpPr>
          <p:cNvPr id="2" name="Title 1"/>
          <p:cNvSpPr>
            <a:spLocks noGrp="1"/>
          </p:cNvSpPr>
          <p:nvPr>
            <p:ph type="title"/>
          </p:nvPr>
        </p:nvSpPr>
        <p:spPr/>
        <p:txBody>
          <a:bodyPr/>
          <a:lstStyle/>
          <a:p>
            <a:r>
              <a:rPr lang="en-US" dirty="0"/>
              <a:t>How do I specify a 1D point cloud?</a:t>
            </a:r>
          </a:p>
        </p:txBody>
      </p:sp>
      <p:grpSp>
        <p:nvGrpSpPr>
          <p:cNvPr id="5" name="Group 4">
            <a:extLst>
              <a:ext uri="{FF2B5EF4-FFF2-40B4-BE49-F238E27FC236}">
                <a16:creationId xmlns:a16="http://schemas.microsoft.com/office/drawing/2014/main" id="{DDF353FD-4760-4F98-BD3E-02F80516A70B}"/>
              </a:ext>
            </a:extLst>
          </p:cNvPr>
          <p:cNvGrpSpPr/>
          <p:nvPr/>
        </p:nvGrpSpPr>
        <p:grpSpPr>
          <a:xfrm>
            <a:off x="1087074" y="1498352"/>
            <a:ext cx="1927258" cy="1065229"/>
            <a:chOff x="1087074" y="1498352"/>
            <a:chExt cx="1927258" cy="1065229"/>
          </a:xfrm>
        </p:grpSpPr>
        <p:sp>
          <p:nvSpPr>
            <p:cNvPr id="3" name="Trapezoid 2">
              <a:extLst>
                <a:ext uri="{FF2B5EF4-FFF2-40B4-BE49-F238E27FC236}">
                  <a16:creationId xmlns:a16="http://schemas.microsoft.com/office/drawing/2014/main" id="{109C8556-C0F3-4F50-864C-37CF438C08AD}"/>
                </a:ext>
              </a:extLst>
            </p:cNvPr>
            <p:cNvSpPr/>
            <p:nvPr/>
          </p:nvSpPr>
          <p:spPr>
            <a:xfrm rot="10800000">
              <a:off x="1087074" y="1498352"/>
              <a:ext cx="1927258" cy="1065229"/>
            </a:xfrm>
            <a:prstGeom prst="trapezoid">
              <a:avLst>
                <a:gd name="adj" fmla="val 78938"/>
              </a:avLst>
            </a:prstGeom>
            <a:solidFill>
              <a:srgbClr val="FFFF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5E9399AF-DDDC-410F-B0DB-DFCB3A3F0D9A}"/>
                </a:ext>
              </a:extLst>
            </p:cNvPr>
            <p:cNvSpPr/>
            <p:nvPr/>
          </p:nvSpPr>
          <p:spPr>
            <a:xfrm>
              <a:off x="1513410" y="1538992"/>
              <a:ext cx="1366841"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yellow band encloses 68% of the points</a:t>
              </a:r>
            </a:p>
          </p:txBody>
        </p:sp>
      </p:grpSp>
    </p:spTree>
    <p:extLst>
      <p:ext uri="{BB962C8B-B14F-4D97-AF65-F5344CB8AC3E}">
        <p14:creationId xmlns:p14="http://schemas.microsoft.com/office/powerpoint/2010/main" val="1585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2" name="Title 1"/>
          <p:cNvSpPr>
            <a:spLocks noGrp="1"/>
          </p:cNvSpPr>
          <p:nvPr>
            <p:ph type="title"/>
          </p:nvPr>
        </p:nvSpPr>
        <p:spPr/>
        <p:txBody>
          <a:bodyPr/>
          <a:lstStyle/>
          <a:p>
            <a:r>
              <a:rPr lang="en-US" dirty="0"/>
              <a:t>How do I specify a 2D point cloud?</a:t>
            </a:r>
          </a:p>
        </p:txBody>
      </p:sp>
      <p:grpSp>
        <p:nvGrpSpPr>
          <p:cNvPr id="6" name="Group 5">
            <a:extLst>
              <a:ext uri="{FF2B5EF4-FFF2-40B4-BE49-F238E27FC236}">
                <a16:creationId xmlns:a16="http://schemas.microsoft.com/office/drawing/2014/main" id="{DC4446E3-7676-46DD-995E-1E659E99CF04}"/>
              </a:ext>
            </a:extLst>
          </p:cNvPr>
          <p:cNvGrpSpPr/>
          <p:nvPr/>
        </p:nvGrpSpPr>
        <p:grpSpPr>
          <a:xfrm>
            <a:off x="363086" y="500061"/>
            <a:ext cx="2277717" cy="1065229"/>
            <a:chOff x="1087074" y="1498352"/>
            <a:chExt cx="1927258" cy="1065229"/>
          </a:xfrm>
        </p:grpSpPr>
        <p:sp>
          <p:nvSpPr>
            <p:cNvPr id="9" name="Trapezoid 8">
              <a:extLst>
                <a:ext uri="{FF2B5EF4-FFF2-40B4-BE49-F238E27FC236}">
                  <a16:creationId xmlns:a16="http://schemas.microsoft.com/office/drawing/2014/main" id="{C8835716-51ED-4E3F-BD88-B358442812AF}"/>
                </a:ext>
              </a:extLst>
            </p:cNvPr>
            <p:cNvSpPr/>
            <p:nvPr/>
          </p:nvSpPr>
          <p:spPr>
            <a:xfrm rot="10800000">
              <a:off x="1087074" y="1498352"/>
              <a:ext cx="1927258" cy="1065229"/>
            </a:xfrm>
            <a:prstGeom prst="trapezoid">
              <a:avLst>
                <a:gd name="adj" fmla="val 89723"/>
              </a:avLst>
            </a:prstGeom>
            <a:solidFill>
              <a:srgbClr val="FFFF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141B749-40BE-4AC6-BC52-152400125045}"/>
                </a:ext>
              </a:extLst>
            </p:cNvPr>
            <p:cNvSpPr/>
            <p:nvPr/>
          </p:nvSpPr>
          <p:spPr>
            <a:xfrm>
              <a:off x="1513410" y="1538992"/>
              <a:ext cx="1279289"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yellow band encloses 68% of the points</a:t>
              </a:r>
            </a:p>
          </p:txBody>
        </p:sp>
      </p:grpSp>
      <p:sp>
        <p:nvSpPr>
          <p:cNvPr id="15" name="Oval 14">
            <a:extLst>
              <a:ext uri="{FF2B5EF4-FFF2-40B4-BE49-F238E27FC236}">
                <a16:creationId xmlns:a16="http://schemas.microsoft.com/office/drawing/2014/main" id="{D199FD0B-283C-4C63-9783-73D87795FCF2}"/>
              </a:ext>
            </a:extLst>
          </p:cNvPr>
          <p:cNvSpPr/>
          <p:nvPr/>
        </p:nvSpPr>
        <p:spPr>
          <a:xfrm>
            <a:off x="125912" y="1648518"/>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6" name="Oval 15">
            <a:extLst>
              <a:ext uri="{FF2B5EF4-FFF2-40B4-BE49-F238E27FC236}">
                <a16:creationId xmlns:a16="http://schemas.microsoft.com/office/drawing/2014/main" id="{83C55AE2-B485-445F-9538-E779FB2B4C38}"/>
              </a:ext>
            </a:extLst>
          </p:cNvPr>
          <p:cNvSpPr/>
          <p:nvPr/>
        </p:nvSpPr>
        <p:spPr>
          <a:xfrm>
            <a:off x="4832055" y="1648517"/>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7" name="Oval 16">
            <a:extLst>
              <a:ext uri="{FF2B5EF4-FFF2-40B4-BE49-F238E27FC236}">
                <a16:creationId xmlns:a16="http://schemas.microsoft.com/office/drawing/2014/main" id="{6800A2EE-B5E9-4AA1-BCC6-AFABA4F563EF}"/>
              </a:ext>
            </a:extLst>
          </p:cNvPr>
          <p:cNvSpPr/>
          <p:nvPr/>
        </p:nvSpPr>
        <p:spPr>
          <a:xfrm>
            <a:off x="125911" y="4091631"/>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8" name="Oval 17">
            <a:extLst>
              <a:ext uri="{FF2B5EF4-FFF2-40B4-BE49-F238E27FC236}">
                <a16:creationId xmlns:a16="http://schemas.microsoft.com/office/drawing/2014/main" id="{B49918F9-E664-4F3E-9B8D-13A8A48EED7A}"/>
              </a:ext>
            </a:extLst>
          </p:cNvPr>
          <p:cNvSpPr/>
          <p:nvPr/>
        </p:nvSpPr>
        <p:spPr>
          <a:xfrm>
            <a:off x="4832054" y="4091631"/>
            <a:ext cx="474347" cy="47434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9" name="Rectangle 18">
            <a:extLst>
              <a:ext uri="{FF2B5EF4-FFF2-40B4-BE49-F238E27FC236}">
                <a16:creationId xmlns:a16="http://schemas.microsoft.com/office/drawing/2014/main" id="{8E03623F-D094-465C-A9B6-6444F194549D}"/>
              </a:ext>
            </a:extLst>
          </p:cNvPr>
          <p:cNvSpPr/>
          <p:nvPr/>
        </p:nvSpPr>
        <p:spPr>
          <a:xfrm>
            <a:off x="7145518" y="2361675"/>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2FB4DF4-6BBB-4F6A-8B81-4521560B41BB}"/>
              </a:ext>
            </a:extLst>
          </p:cNvPr>
          <p:cNvSpPr/>
          <p:nvPr/>
        </p:nvSpPr>
        <p:spPr>
          <a:xfrm>
            <a:off x="7145518" y="4764973"/>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6F41084-D075-4078-9FB1-D8BDB9BA6E11}"/>
              </a:ext>
            </a:extLst>
          </p:cNvPr>
          <p:cNvSpPr/>
          <p:nvPr/>
        </p:nvSpPr>
        <p:spPr>
          <a:xfrm>
            <a:off x="2757333" y="2361674"/>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FD0082C-618C-4088-836A-8D405D3554F8}"/>
              </a:ext>
            </a:extLst>
          </p:cNvPr>
          <p:cNvSpPr/>
          <p:nvPr/>
        </p:nvSpPr>
        <p:spPr>
          <a:xfrm>
            <a:off x="2757334" y="4764972"/>
            <a:ext cx="1772239" cy="58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FC7DDE1-33F7-488D-A898-358FC13FA01E}"/>
              </a:ext>
            </a:extLst>
          </p:cNvPr>
          <p:cNvGrpSpPr/>
          <p:nvPr/>
        </p:nvGrpSpPr>
        <p:grpSpPr>
          <a:xfrm>
            <a:off x="2573608" y="773270"/>
            <a:ext cx="1762095" cy="2224845"/>
            <a:chOff x="2573608" y="773270"/>
            <a:chExt cx="1762095" cy="2224845"/>
          </a:xfrm>
        </p:grpSpPr>
        <p:sp>
          <p:nvSpPr>
            <p:cNvPr id="3" name="Pentagon 2">
              <a:extLst>
                <a:ext uri="{FF2B5EF4-FFF2-40B4-BE49-F238E27FC236}">
                  <a16:creationId xmlns:a16="http://schemas.microsoft.com/office/drawing/2014/main" id="{D9764C8F-D024-4804-B4E2-928CC13235AA}"/>
                </a:ext>
              </a:extLst>
            </p:cNvPr>
            <p:cNvSpPr/>
            <p:nvPr/>
          </p:nvSpPr>
          <p:spPr>
            <a:xfrm>
              <a:off x="2573608" y="773270"/>
              <a:ext cx="1730276" cy="2224845"/>
            </a:xfrm>
            <a:custGeom>
              <a:avLst/>
              <a:gdLst>
                <a:gd name="connsiteX0" fmla="*/ 1 w 863884"/>
                <a:gd name="connsiteY0" fmla="*/ 311293 h 814978"/>
                <a:gd name="connsiteX1" fmla="*/ 431942 w 863884"/>
                <a:gd name="connsiteY1" fmla="*/ 0 h 814978"/>
                <a:gd name="connsiteX2" fmla="*/ 863883 w 863884"/>
                <a:gd name="connsiteY2" fmla="*/ 311293 h 814978"/>
                <a:gd name="connsiteX3" fmla="*/ 698896 w 863884"/>
                <a:gd name="connsiteY3" fmla="*/ 814976 h 814978"/>
                <a:gd name="connsiteX4" fmla="*/ 164988 w 863884"/>
                <a:gd name="connsiteY4" fmla="*/ 814976 h 814978"/>
                <a:gd name="connsiteX5" fmla="*/ 1 w 863884"/>
                <a:gd name="connsiteY5" fmla="*/ 311293 h 814978"/>
                <a:gd name="connsiteX0" fmla="*/ 0 w 863882"/>
                <a:gd name="connsiteY0" fmla="*/ 311293 h 1512559"/>
                <a:gd name="connsiteX1" fmla="*/ 431941 w 863882"/>
                <a:gd name="connsiteY1" fmla="*/ 0 h 1512559"/>
                <a:gd name="connsiteX2" fmla="*/ 863882 w 863882"/>
                <a:gd name="connsiteY2" fmla="*/ 311293 h 1512559"/>
                <a:gd name="connsiteX3" fmla="*/ 142713 w 863882"/>
                <a:gd name="connsiteY3" fmla="*/ 1512559 h 1512559"/>
                <a:gd name="connsiteX4" fmla="*/ 164987 w 863882"/>
                <a:gd name="connsiteY4" fmla="*/ 814976 h 1512559"/>
                <a:gd name="connsiteX5" fmla="*/ 0 w 863882"/>
                <a:gd name="connsiteY5" fmla="*/ 311293 h 1512559"/>
                <a:gd name="connsiteX0" fmla="*/ 0 w 863882"/>
                <a:gd name="connsiteY0" fmla="*/ 311293 h 1540840"/>
                <a:gd name="connsiteX1" fmla="*/ 431941 w 863882"/>
                <a:gd name="connsiteY1" fmla="*/ 0 h 1540840"/>
                <a:gd name="connsiteX2" fmla="*/ 863882 w 863882"/>
                <a:gd name="connsiteY2" fmla="*/ 311293 h 1540840"/>
                <a:gd name="connsiteX3" fmla="*/ 123860 w 863882"/>
                <a:gd name="connsiteY3" fmla="*/ 1540840 h 1540840"/>
                <a:gd name="connsiteX4" fmla="*/ 164987 w 863882"/>
                <a:gd name="connsiteY4" fmla="*/ 814976 h 1540840"/>
                <a:gd name="connsiteX5" fmla="*/ 0 w 863882"/>
                <a:gd name="connsiteY5" fmla="*/ 311293 h 1540840"/>
                <a:gd name="connsiteX0" fmla="*/ 0 w 863882"/>
                <a:gd name="connsiteY0" fmla="*/ 311293 h 1540840"/>
                <a:gd name="connsiteX1" fmla="*/ 431941 w 863882"/>
                <a:gd name="connsiteY1" fmla="*/ 0 h 1540840"/>
                <a:gd name="connsiteX2" fmla="*/ 863882 w 863882"/>
                <a:gd name="connsiteY2" fmla="*/ 311293 h 1540840"/>
                <a:gd name="connsiteX3" fmla="*/ 123860 w 863882"/>
                <a:gd name="connsiteY3" fmla="*/ 1540840 h 1540840"/>
                <a:gd name="connsiteX4" fmla="*/ 136707 w 863882"/>
                <a:gd name="connsiteY4" fmla="*/ 852683 h 1540840"/>
                <a:gd name="connsiteX5" fmla="*/ 0 w 863882"/>
                <a:gd name="connsiteY5" fmla="*/ 311293 h 1540840"/>
                <a:gd name="connsiteX0" fmla="*/ 0 w 873309"/>
                <a:gd name="connsiteY0" fmla="*/ 19062 h 1540840"/>
                <a:gd name="connsiteX1" fmla="*/ 441368 w 873309"/>
                <a:gd name="connsiteY1" fmla="*/ 0 h 1540840"/>
                <a:gd name="connsiteX2" fmla="*/ 873309 w 873309"/>
                <a:gd name="connsiteY2" fmla="*/ 311293 h 1540840"/>
                <a:gd name="connsiteX3" fmla="*/ 133287 w 873309"/>
                <a:gd name="connsiteY3" fmla="*/ 1540840 h 1540840"/>
                <a:gd name="connsiteX4" fmla="*/ 146134 w 873309"/>
                <a:gd name="connsiteY4" fmla="*/ 852683 h 1540840"/>
                <a:gd name="connsiteX5" fmla="*/ 0 w 873309"/>
                <a:gd name="connsiteY5" fmla="*/ 19062 h 1540840"/>
                <a:gd name="connsiteX0" fmla="*/ 0 w 875001"/>
                <a:gd name="connsiteY0" fmla="*/ 28489 h 1550267"/>
                <a:gd name="connsiteX1" fmla="*/ 875001 w 875001"/>
                <a:gd name="connsiteY1" fmla="*/ 0 h 1550267"/>
                <a:gd name="connsiteX2" fmla="*/ 873309 w 875001"/>
                <a:gd name="connsiteY2" fmla="*/ 320720 h 1550267"/>
                <a:gd name="connsiteX3" fmla="*/ 133287 w 875001"/>
                <a:gd name="connsiteY3" fmla="*/ 1550267 h 1550267"/>
                <a:gd name="connsiteX4" fmla="*/ 146134 w 875001"/>
                <a:gd name="connsiteY4" fmla="*/ 862110 h 1550267"/>
                <a:gd name="connsiteX5" fmla="*/ 0 w 875001"/>
                <a:gd name="connsiteY5" fmla="*/ 28489 h 1550267"/>
                <a:gd name="connsiteX0" fmla="*/ 0 w 948723"/>
                <a:gd name="connsiteY0" fmla="*/ 28489 h 1550267"/>
                <a:gd name="connsiteX1" fmla="*/ 875001 w 948723"/>
                <a:gd name="connsiteY1" fmla="*/ 0 h 1550267"/>
                <a:gd name="connsiteX2" fmla="*/ 948723 w 948723"/>
                <a:gd name="connsiteY2" fmla="*/ 264159 h 1550267"/>
                <a:gd name="connsiteX3" fmla="*/ 133287 w 948723"/>
                <a:gd name="connsiteY3" fmla="*/ 1550267 h 1550267"/>
                <a:gd name="connsiteX4" fmla="*/ 146134 w 948723"/>
                <a:gd name="connsiteY4" fmla="*/ 862110 h 1550267"/>
                <a:gd name="connsiteX5" fmla="*/ 0 w 948723"/>
                <a:gd name="connsiteY5" fmla="*/ 28489 h 1550267"/>
                <a:gd name="connsiteX0" fmla="*/ 0 w 948723"/>
                <a:gd name="connsiteY0" fmla="*/ 151038 h 1672816"/>
                <a:gd name="connsiteX1" fmla="*/ 940988 w 948723"/>
                <a:gd name="connsiteY1" fmla="*/ 0 h 1672816"/>
                <a:gd name="connsiteX2" fmla="*/ 948723 w 948723"/>
                <a:gd name="connsiteY2" fmla="*/ 386708 h 1672816"/>
                <a:gd name="connsiteX3" fmla="*/ 133287 w 948723"/>
                <a:gd name="connsiteY3" fmla="*/ 1672816 h 1672816"/>
                <a:gd name="connsiteX4" fmla="*/ 146134 w 948723"/>
                <a:gd name="connsiteY4" fmla="*/ 984659 h 1672816"/>
                <a:gd name="connsiteX5" fmla="*/ 0 w 948723"/>
                <a:gd name="connsiteY5" fmla="*/ 151038 h 1672816"/>
                <a:gd name="connsiteX0" fmla="*/ 0 w 835601"/>
                <a:gd name="connsiteY0" fmla="*/ 210 h 1672816"/>
                <a:gd name="connsiteX1" fmla="*/ 827866 w 835601"/>
                <a:gd name="connsiteY1" fmla="*/ 0 h 1672816"/>
                <a:gd name="connsiteX2" fmla="*/ 835601 w 835601"/>
                <a:gd name="connsiteY2" fmla="*/ 386708 h 1672816"/>
                <a:gd name="connsiteX3" fmla="*/ 20165 w 835601"/>
                <a:gd name="connsiteY3" fmla="*/ 1672816 h 1672816"/>
                <a:gd name="connsiteX4" fmla="*/ 33012 w 835601"/>
                <a:gd name="connsiteY4" fmla="*/ 984659 h 1672816"/>
                <a:gd name="connsiteX5" fmla="*/ 0 w 835601"/>
                <a:gd name="connsiteY5" fmla="*/ 210 h 1672816"/>
                <a:gd name="connsiteX0" fmla="*/ 17542 w 815436"/>
                <a:gd name="connsiteY0" fmla="*/ 0 h 2209934"/>
                <a:gd name="connsiteX1" fmla="*/ 807701 w 815436"/>
                <a:gd name="connsiteY1" fmla="*/ 537118 h 2209934"/>
                <a:gd name="connsiteX2" fmla="*/ 815436 w 815436"/>
                <a:gd name="connsiteY2" fmla="*/ 923826 h 2209934"/>
                <a:gd name="connsiteX3" fmla="*/ 0 w 815436"/>
                <a:gd name="connsiteY3" fmla="*/ 2209934 h 2209934"/>
                <a:gd name="connsiteX4" fmla="*/ 12847 w 815436"/>
                <a:gd name="connsiteY4" fmla="*/ 1521777 h 2209934"/>
                <a:gd name="connsiteX5" fmla="*/ 17542 w 815436"/>
                <a:gd name="connsiteY5" fmla="*/ 0 h 2209934"/>
                <a:gd name="connsiteX0" fmla="*/ 17542 w 1740954"/>
                <a:gd name="connsiteY0" fmla="*/ 210 h 2210144"/>
                <a:gd name="connsiteX1" fmla="*/ 1740954 w 1740954"/>
                <a:gd name="connsiteY1" fmla="*/ 0 h 2210144"/>
                <a:gd name="connsiteX2" fmla="*/ 815436 w 1740954"/>
                <a:gd name="connsiteY2" fmla="*/ 924036 h 2210144"/>
                <a:gd name="connsiteX3" fmla="*/ 0 w 1740954"/>
                <a:gd name="connsiteY3" fmla="*/ 2210144 h 2210144"/>
                <a:gd name="connsiteX4" fmla="*/ 12847 w 1740954"/>
                <a:gd name="connsiteY4" fmla="*/ 1521987 h 2210144"/>
                <a:gd name="connsiteX5" fmla="*/ 17542 w 1740954"/>
                <a:gd name="connsiteY5" fmla="*/ 210 h 2210144"/>
                <a:gd name="connsiteX0" fmla="*/ 309773 w 1740954"/>
                <a:gd name="connsiteY0" fmla="*/ 9636 h 2210144"/>
                <a:gd name="connsiteX1" fmla="*/ 1740954 w 1740954"/>
                <a:gd name="connsiteY1" fmla="*/ 0 h 2210144"/>
                <a:gd name="connsiteX2" fmla="*/ 815436 w 1740954"/>
                <a:gd name="connsiteY2" fmla="*/ 924036 h 2210144"/>
                <a:gd name="connsiteX3" fmla="*/ 0 w 1740954"/>
                <a:gd name="connsiteY3" fmla="*/ 2210144 h 2210144"/>
                <a:gd name="connsiteX4" fmla="*/ 12847 w 1740954"/>
                <a:gd name="connsiteY4" fmla="*/ 1521987 h 2210144"/>
                <a:gd name="connsiteX5" fmla="*/ 309773 w 1740954"/>
                <a:gd name="connsiteY5" fmla="*/ 9636 h 2210144"/>
                <a:gd name="connsiteX0" fmla="*/ 309773 w 1740954"/>
                <a:gd name="connsiteY0" fmla="*/ 9636 h 2210144"/>
                <a:gd name="connsiteX1" fmla="*/ 1740954 w 1740954"/>
                <a:gd name="connsiteY1" fmla="*/ 0 h 2210144"/>
                <a:gd name="connsiteX2" fmla="*/ 975692 w 1740954"/>
                <a:gd name="connsiteY2" fmla="*/ 961743 h 2210144"/>
                <a:gd name="connsiteX3" fmla="*/ 0 w 1740954"/>
                <a:gd name="connsiteY3" fmla="*/ 2210144 h 2210144"/>
                <a:gd name="connsiteX4" fmla="*/ 12847 w 1740954"/>
                <a:gd name="connsiteY4" fmla="*/ 1521987 h 2210144"/>
                <a:gd name="connsiteX5" fmla="*/ 309773 w 1740954"/>
                <a:gd name="connsiteY5" fmla="*/ 9636 h 2210144"/>
                <a:gd name="connsiteX0" fmla="*/ 309773 w 1740954"/>
                <a:gd name="connsiteY0" fmla="*/ 9636 h 2210144"/>
                <a:gd name="connsiteX1" fmla="*/ 1740954 w 1740954"/>
                <a:gd name="connsiteY1" fmla="*/ 0 h 2210144"/>
                <a:gd name="connsiteX2" fmla="*/ 975692 w 1740954"/>
                <a:gd name="connsiteY2" fmla="*/ 961743 h 2210144"/>
                <a:gd name="connsiteX3" fmla="*/ 492437 w 1740954"/>
                <a:gd name="connsiteY3" fmla="*/ 1550484 h 2210144"/>
                <a:gd name="connsiteX4" fmla="*/ 0 w 1740954"/>
                <a:gd name="connsiteY4" fmla="*/ 2210144 h 2210144"/>
                <a:gd name="connsiteX5" fmla="*/ 12847 w 1740954"/>
                <a:gd name="connsiteY5" fmla="*/ 1521987 h 2210144"/>
                <a:gd name="connsiteX6" fmla="*/ 309773 w 1740954"/>
                <a:gd name="connsiteY6" fmla="*/ 9636 h 2210144"/>
                <a:gd name="connsiteX0" fmla="*/ 309773 w 1740954"/>
                <a:gd name="connsiteY0" fmla="*/ 9636 h 2210144"/>
                <a:gd name="connsiteX1" fmla="*/ 1740954 w 1740954"/>
                <a:gd name="connsiteY1" fmla="*/ 0 h 2210144"/>
                <a:gd name="connsiteX2" fmla="*/ 1729836 w 1740954"/>
                <a:gd name="connsiteY2" fmla="*/ 1489644 h 2210144"/>
                <a:gd name="connsiteX3" fmla="*/ 492437 w 1740954"/>
                <a:gd name="connsiteY3" fmla="*/ 1550484 h 2210144"/>
                <a:gd name="connsiteX4" fmla="*/ 0 w 1740954"/>
                <a:gd name="connsiteY4" fmla="*/ 2210144 h 2210144"/>
                <a:gd name="connsiteX5" fmla="*/ 12847 w 1740954"/>
                <a:gd name="connsiteY5" fmla="*/ 1521987 h 2210144"/>
                <a:gd name="connsiteX6" fmla="*/ 309773 w 1740954"/>
                <a:gd name="connsiteY6" fmla="*/ 9636 h 2210144"/>
                <a:gd name="connsiteX0" fmla="*/ 309773 w 1740954"/>
                <a:gd name="connsiteY0" fmla="*/ 9636 h 2210144"/>
                <a:gd name="connsiteX1" fmla="*/ 1740954 w 1740954"/>
                <a:gd name="connsiteY1" fmla="*/ 0 h 2210144"/>
                <a:gd name="connsiteX2" fmla="*/ 1729836 w 1740954"/>
                <a:gd name="connsiteY2" fmla="*/ 1489644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9636 h 2210144"/>
                <a:gd name="connsiteX0" fmla="*/ 309773 w 1740954"/>
                <a:gd name="connsiteY0" fmla="*/ 3755 h 2210144"/>
                <a:gd name="connsiteX1" fmla="*/ 1740954 w 1740954"/>
                <a:gd name="connsiteY1" fmla="*/ 0 h 2210144"/>
                <a:gd name="connsiteX2" fmla="*/ 1729836 w 1740954"/>
                <a:gd name="connsiteY2" fmla="*/ 1489644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0954"/>
                <a:gd name="connsiteY0" fmla="*/ 3755 h 2210144"/>
                <a:gd name="connsiteX1" fmla="*/ 1740954 w 1740954"/>
                <a:gd name="connsiteY1" fmla="*/ 0 h 2210144"/>
                <a:gd name="connsiteX2" fmla="*/ 1735717 w 1740954"/>
                <a:gd name="connsiteY2" fmla="*/ 1492584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0954"/>
                <a:gd name="connsiteY0" fmla="*/ 3755 h 2210144"/>
                <a:gd name="connsiteX1" fmla="*/ 1740954 w 1740954"/>
                <a:gd name="connsiteY1" fmla="*/ 0 h 2210144"/>
                <a:gd name="connsiteX2" fmla="*/ 1738657 w 1740954"/>
                <a:gd name="connsiteY2" fmla="*/ 1504345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0954"/>
                <a:gd name="connsiteY0" fmla="*/ 3755 h 2210144"/>
                <a:gd name="connsiteX1" fmla="*/ 1740954 w 1740954"/>
                <a:gd name="connsiteY1" fmla="*/ 0 h 2210144"/>
                <a:gd name="connsiteX2" fmla="*/ 1738657 w 1740954"/>
                <a:gd name="connsiteY2" fmla="*/ 1510225 h 2210144"/>
                <a:gd name="connsiteX3" fmla="*/ 445303 w 1740954"/>
                <a:gd name="connsiteY3" fmla="*/ 1512777 h 2210144"/>
                <a:gd name="connsiteX4" fmla="*/ 0 w 1740954"/>
                <a:gd name="connsiteY4" fmla="*/ 2210144 h 2210144"/>
                <a:gd name="connsiteX5" fmla="*/ 12847 w 1740954"/>
                <a:gd name="connsiteY5" fmla="*/ 1521987 h 2210144"/>
                <a:gd name="connsiteX6" fmla="*/ 309773 w 1740954"/>
                <a:gd name="connsiteY6" fmla="*/ 3755 h 2210144"/>
                <a:gd name="connsiteX0" fmla="*/ 309773 w 1742036"/>
                <a:gd name="connsiteY0" fmla="*/ 3755 h 2210144"/>
                <a:gd name="connsiteX1" fmla="*/ 1740954 w 1742036"/>
                <a:gd name="connsiteY1" fmla="*/ 0 h 2210144"/>
                <a:gd name="connsiteX2" fmla="*/ 1741597 w 1742036"/>
                <a:gd name="connsiteY2" fmla="*/ 1510225 h 2210144"/>
                <a:gd name="connsiteX3" fmla="*/ 445303 w 1742036"/>
                <a:gd name="connsiteY3" fmla="*/ 1512777 h 2210144"/>
                <a:gd name="connsiteX4" fmla="*/ 0 w 1742036"/>
                <a:gd name="connsiteY4" fmla="*/ 2210144 h 2210144"/>
                <a:gd name="connsiteX5" fmla="*/ 12847 w 1742036"/>
                <a:gd name="connsiteY5" fmla="*/ 1521987 h 2210144"/>
                <a:gd name="connsiteX6" fmla="*/ 309773 w 1742036"/>
                <a:gd name="connsiteY6" fmla="*/ 3755 h 2210144"/>
                <a:gd name="connsiteX0" fmla="*/ 309773 w 1742036"/>
                <a:gd name="connsiteY0" fmla="*/ 3755 h 2210144"/>
                <a:gd name="connsiteX1" fmla="*/ 1740954 w 1742036"/>
                <a:gd name="connsiteY1" fmla="*/ 0 h 2210144"/>
                <a:gd name="connsiteX2" fmla="*/ 1741597 w 1742036"/>
                <a:gd name="connsiteY2" fmla="*/ 1519045 h 2210144"/>
                <a:gd name="connsiteX3" fmla="*/ 445303 w 1742036"/>
                <a:gd name="connsiteY3" fmla="*/ 1512777 h 2210144"/>
                <a:gd name="connsiteX4" fmla="*/ 0 w 1742036"/>
                <a:gd name="connsiteY4" fmla="*/ 2210144 h 2210144"/>
                <a:gd name="connsiteX5" fmla="*/ 12847 w 1742036"/>
                <a:gd name="connsiteY5" fmla="*/ 1521987 h 2210144"/>
                <a:gd name="connsiteX6" fmla="*/ 309773 w 1742036"/>
                <a:gd name="connsiteY6" fmla="*/ 3755 h 2210144"/>
                <a:gd name="connsiteX0" fmla="*/ 309773 w 1742036"/>
                <a:gd name="connsiteY0" fmla="*/ 815 h 2210144"/>
                <a:gd name="connsiteX1" fmla="*/ 1740954 w 1742036"/>
                <a:gd name="connsiteY1" fmla="*/ 0 h 2210144"/>
                <a:gd name="connsiteX2" fmla="*/ 1741597 w 1742036"/>
                <a:gd name="connsiteY2" fmla="*/ 1519045 h 2210144"/>
                <a:gd name="connsiteX3" fmla="*/ 445303 w 1742036"/>
                <a:gd name="connsiteY3" fmla="*/ 1512777 h 2210144"/>
                <a:gd name="connsiteX4" fmla="*/ 0 w 1742036"/>
                <a:gd name="connsiteY4" fmla="*/ 2210144 h 2210144"/>
                <a:gd name="connsiteX5" fmla="*/ 12847 w 1742036"/>
                <a:gd name="connsiteY5" fmla="*/ 1521987 h 2210144"/>
                <a:gd name="connsiteX6" fmla="*/ 309773 w 1742036"/>
                <a:gd name="connsiteY6" fmla="*/ 815 h 2210144"/>
                <a:gd name="connsiteX0" fmla="*/ 303893 w 1736156"/>
                <a:gd name="connsiteY0" fmla="*/ 815 h 2224845"/>
                <a:gd name="connsiteX1" fmla="*/ 1735074 w 1736156"/>
                <a:gd name="connsiteY1" fmla="*/ 0 h 2224845"/>
                <a:gd name="connsiteX2" fmla="*/ 1735717 w 1736156"/>
                <a:gd name="connsiteY2" fmla="*/ 1519045 h 2224845"/>
                <a:gd name="connsiteX3" fmla="*/ 439423 w 1736156"/>
                <a:gd name="connsiteY3" fmla="*/ 1512777 h 2224845"/>
                <a:gd name="connsiteX4" fmla="*/ 0 w 1736156"/>
                <a:gd name="connsiteY4" fmla="*/ 2224845 h 2224845"/>
                <a:gd name="connsiteX5" fmla="*/ 6967 w 1736156"/>
                <a:gd name="connsiteY5" fmla="*/ 1521987 h 2224845"/>
                <a:gd name="connsiteX6" fmla="*/ 303893 w 1736156"/>
                <a:gd name="connsiteY6" fmla="*/ 815 h 2224845"/>
                <a:gd name="connsiteX0" fmla="*/ 298013 w 1730276"/>
                <a:gd name="connsiteY0" fmla="*/ 815 h 2224845"/>
                <a:gd name="connsiteX1" fmla="*/ 1729194 w 1730276"/>
                <a:gd name="connsiteY1" fmla="*/ 0 h 2224845"/>
                <a:gd name="connsiteX2" fmla="*/ 1729837 w 1730276"/>
                <a:gd name="connsiteY2" fmla="*/ 1519045 h 2224845"/>
                <a:gd name="connsiteX3" fmla="*/ 433543 w 1730276"/>
                <a:gd name="connsiteY3" fmla="*/ 1512777 h 2224845"/>
                <a:gd name="connsiteX4" fmla="*/ 0 w 1730276"/>
                <a:gd name="connsiteY4" fmla="*/ 2224845 h 2224845"/>
                <a:gd name="connsiteX5" fmla="*/ 1087 w 1730276"/>
                <a:gd name="connsiteY5" fmla="*/ 1521987 h 2224845"/>
                <a:gd name="connsiteX6" fmla="*/ 298013 w 1730276"/>
                <a:gd name="connsiteY6" fmla="*/ 815 h 222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0276" h="2224845">
                  <a:moveTo>
                    <a:pt x="298013" y="815"/>
                  </a:moveTo>
                  <a:lnTo>
                    <a:pt x="1729194" y="0"/>
                  </a:lnTo>
                  <a:cubicBezTo>
                    <a:pt x="1727448" y="497528"/>
                    <a:pt x="1731583" y="1021517"/>
                    <a:pt x="1729837" y="1519045"/>
                  </a:cubicBezTo>
                  <a:lnTo>
                    <a:pt x="433543" y="1512777"/>
                  </a:lnTo>
                  <a:lnTo>
                    <a:pt x="0" y="2224845"/>
                  </a:lnTo>
                  <a:cubicBezTo>
                    <a:pt x="2322" y="1990559"/>
                    <a:pt x="-1235" y="1756273"/>
                    <a:pt x="1087" y="1521987"/>
                  </a:cubicBezTo>
                  <a:lnTo>
                    <a:pt x="298013" y="815"/>
                  </a:lnTo>
                  <a:close/>
                </a:path>
              </a:pathLst>
            </a:custGeom>
            <a:solidFill>
              <a:srgbClr val="FFFF00">
                <a:alpha val="2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2E7EF34-1DBD-4759-A471-09E843477AB3}"/>
                </a:ext>
              </a:extLst>
            </p:cNvPr>
            <p:cNvSpPr/>
            <p:nvPr/>
          </p:nvSpPr>
          <p:spPr>
            <a:xfrm>
              <a:off x="2823784" y="1242124"/>
              <a:ext cx="1511919" cy="646331"/>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yellow band encloses 68% of the y-coordinates</a:t>
              </a:r>
            </a:p>
          </p:txBody>
        </p:sp>
      </p:grpSp>
      <p:grpSp>
        <p:nvGrpSpPr>
          <p:cNvPr id="33" name="Group 32">
            <a:extLst>
              <a:ext uri="{FF2B5EF4-FFF2-40B4-BE49-F238E27FC236}">
                <a16:creationId xmlns:a16="http://schemas.microsoft.com/office/drawing/2014/main" id="{DF504091-1207-4500-8A9B-0941044EA8A1}"/>
              </a:ext>
            </a:extLst>
          </p:cNvPr>
          <p:cNvGrpSpPr/>
          <p:nvPr/>
        </p:nvGrpSpPr>
        <p:grpSpPr>
          <a:xfrm>
            <a:off x="2359978" y="2441542"/>
            <a:ext cx="2407874" cy="1331102"/>
            <a:chOff x="2359978" y="2441542"/>
            <a:chExt cx="2407874" cy="1331102"/>
          </a:xfrm>
        </p:grpSpPr>
        <p:sp>
          <p:nvSpPr>
            <p:cNvPr id="4" name="Rectangle 3">
              <a:extLst>
                <a:ext uri="{FF2B5EF4-FFF2-40B4-BE49-F238E27FC236}">
                  <a16:creationId xmlns:a16="http://schemas.microsoft.com/office/drawing/2014/main" id="{2DB4BDB9-CEC6-4235-8348-DACCA20F1AEF}"/>
                </a:ext>
              </a:extLst>
            </p:cNvPr>
            <p:cNvSpPr/>
            <p:nvPr/>
          </p:nvSpPr>
          <p:spPr>
            <a:xfrm>
              <a:off x="3362926" y="2441542"/>
              <a:ext cx="395926" cy="139738"/>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BB7BEEE-85C9-46C4-A572-0EE5E81DEDD8}"/>
                </a:ext>
              </a:extLst>
            </p:cNvPr>
            <p:cNvSpPr/>
            <p:nvPr/>
          </p:nvSpPr>
          <p:spPr>
            <a:xfrm>
              <a:off x="4030505" y="2640580"/>
              <a:ext cx="395926" cy="139738"/>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C2DC1D3-448B-4D02-87BA-672B6CBC1AD1}"/>
                </a:ext>
              </a:extLst>
            </p:cNvPr>
            <p:cNvSpPr/>
            <p:nvPr/>
          </p:nvSpPr>
          <p:spPr>
            <a:xfrm>
              <a:off x="2359978" y="3126313"/>
              <a:ext cx="1078768" cy="646331"/>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Variance in the horizontal direction</a:t>
              </a:r>
            </a:p>
          </p:txBody>
        </p:sp>
        <p:sp>
          <p:nvSpPr>
            <p:cNvPr id="26" name="Rectangle 25">
              <a:extLst>
                <a:ext uri="{FF2B5EF4-FFF2-40B4-BE49-F238E27FC236}">
                  <a16:creationId xmlns:a16="http://schemas.microsoft.com/office/drawing/2014/main" id="{C50D16E1-2B6C-446B-A0CA-2BA5B10FBF59}"/>
                </a:ext>
              </a:extLst>
            </p:cNvPr>
            <p:cNvSpPr/>
            <p:nvPr/>
          </p:nvSpPr>
          <p:spPr>
            <a:xfrm>
              <a:off x="3689084" y="3126313"/>
              <a:ext cx="1078768" cy="646331"/>
            </a:xfrm>
            <a:prstGeom prst="rect">
              <a:avLst/>
            </a:prstGeom>
            <a:solidFill>
              <a:srgbClr val="FFFF00">
                <a:alpha val="27843"/>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Variance in the vertical direction</a:t>
              </a:r>
            </a:p>
          </p:txBody>
        </p:sp>
        <p:cxnSp>
          <p:nvCxnSpPr>
            <p:cNvPr id="28" name="Connector: Elbow 27">
              <a:extLst>
                <a:ext uri="{FF2B5EF4-FFF2-40B4-BE49-F238E27FC236}">
                  <a16:creationId xmlns:a16="http://schemas.microsoft.com/office/drawing/2014/main" id="{16E2D575-E757-410A-868A-E4382C9F295C}"/>
                </a:ext>
              </a:extLst>
            </p:cNvPr>
            <p:cNvCxnSpPr>
              <a:cxnSpLocks/>
              <a:stCxn id="25" idx="0"/>
              <a:endCxn id="4" idx="2"/>
            </p:cNvCxnSpPr>
            <p:nvPr/>
          </p:nvCxnSpPr>
          <p:spPr>
            <a:xfrm rot="5400000" flipH="1" flipV="1">
              <a:off x="2957609" y="2523034"/>
              <a:ext cx="545033" cy="661527"/>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059F8D5-4B63-467E-B348-1C84FF0CE107}"/>
                </a:ext>
              </a:extLst>
            </p:cNvPr>
            <p:cNvCxnSpPr/>
            <p:nvPr/>
          </p:nvCxnSpPr>
          <p:spPr>
            <a:xfrm flipV="1">
              <a:off x="4257608" y="2782053"/>
              <a:ext cx="0" cy="34426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969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680271" y="1466094"/>
            <a:ext cx="4218234" cy="4749419"/>
          </a:xfrm>
          <a:prstGeom prst="rect">
            <a:avLst/>
          </a:prstGeom>
        </p:spPr>
      </p:pic>
      <p:pic>
        <p:nvPicPr>
          <p:cNvPr id="7" name="Picture 6"/>
          <p:cNvPicPr>
            <a:picLocks noChangeAspect="1"/>
          </p:cNvPicPr>
          <p:nvPr/>
        </p:nvPicPr>
        <p:blipFill>
          <a:blip r:embed="rId3"/>
          <a:stretch>
            <a:fillRect/>
          </a:stretch>
        </p:blipFill>
        <p:spPr>
          <a:xfrm>
            <a:off x="328870" y="1466095"/>
            <a:ext cx="4218234" cy="4749419"/>
          </a:xfrm>
          <a:prstGeom prst="rect">
            <a:avLst/>
          </a:prstGeom>
        </p:spPr>
      </p:pic>
      <p:sp>
        <p:nvSpPr>
          <p:cNvPr id="13" name="TextBox 12"/>
          <p:cNvSpPr txBox="1"/>
          <p:nvPr/>
        </p:nvSpPr>
        <p:spPr>
          <a:xfrm>
            <a:off x="122935" y="720501"/>
            <a:ext cx="4519628" cy="646331"/>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The standard deviations alone are NOT sufficiently descriptive.</a:t>
            </a:r>
          </a:p>
        </p:txBody>
      </p:sp>
      <p:sp>
        <p:nvSpPr>
          <p:cNvPr id="2" name="Title 1"/>
          <p:cNvSpPr>
            <a:spLocks noGrp="1"/>
          </p:cNvSpPr>
          <p:nvPr>
            <p:ph type="title"/>
          </p:nvPr>
        </p:nvSpPr>
        <p:spPr/>
        <p:txBody>
          <a:bodyPr/>
          <a:lstStyle/>
          <a:p>
            <a:r>
              <a:rPr lang="en-US" dirty="0"/>
              <a:t>How do I specify a 2D point cloud?</a:t>
            </a:r>
          </a:p>
        </p:txBody>
      </p:sp>
    </p:spTree>
    <p:extLst>
      <p:ext uri="{BB962C8B-B14F-4D97-AF65-F5344CB8AC3E}">
        <p14:creationId xmlns:p14="http://schemas.microsoft.com/office/powerpoint/2010/main" val="1886863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50333" y="689560"/>
            <a:ext cx="4012525" cy="2835018"/>
          </a:xfrm>
          <a:prstGeom prst="rect">
            <a:avLst/>
          </a:prstGeom>
        </p:spPr>
      </p:pic>
      <p:pic>
        <p:nvPicPr>
          <p:cNvPr id="6" name="Picture 5"/>
          <p:cNvPicPr>
            <a:picLocks noChangeAspect="1"/>
          </p:cNvPicPr>
          <p:nvPr/>
        </p:nvPicPr>
        <p:blipFill>
          <a:blip r:embed="rId3"/>
          <a:stretch>
            <a:fillRect/>
          </a:stretch>
        </p:blipFill>
        <p:spPr>
          <a:xfrm>
            <a:off x="4772840" y="3373357"/>
            <a:ext cx="3937525" cy="2835019"/>
          </a:xfrm>
          <a:prstGeom prst="rect">
            <a:avLst/>
          </a:prstGeom>
        </p:spPr>
      </p:pic>
      <p:pic>
        <p:nvPicPr>
          <p:cNvPr id="7" name="Picture 6"/>
          <p:cNvPicPr>
            <a:picLocks noChangeAspect="1"/>
          </p:cNvPicPr>
          <p:nvPr/>
        </p:nvPicPr>
        <p:blipFill>
          <a:blip r:embed="rId4"/>
          <a:stretch>
            <a:fillRect/>
          </a:stretch>
        </p:blipFill>
        <p:spPr>
          <a:xfrm>
            <a:off x="4772840" y="689559"/>
            <a:ext cx="4267528" cy="2835019"/>
          </a:xfrm>
          <a:prstGeom prst="rect">
            <a:avLst/>
          </a:prstGeom>
        </p:spPr>
      </p:pic>
      <p:pic>
        <p:nvPicPr>
          <p:cNvPr id="8" name="Picture 7"/>
          <p:cNvPicPr>
            <a:picLocks noChangeAspect="1"/>
          </p:cNvPicPr>
          <p:nvPr/>
        </p:nvPicPr>
        <p:blipFill>
          <a:blip r:embed="rId5"/>
          <a:stretch>
            <a:fillRect/>
          </a:stretch>
        </p:blipFill>
        <p:spPr>
          <a:xfrm>
            <a:off x="350333" y="3373357"/>
            <a:ext cx="4177527" cy="2835019"/>
          </a:xfrm>
          <a:prstGeom prst="rect">
            <a:avLst/>
          </a:prstGeom>
        </p:spPr>
      </p:pic>
      <p:sp>
        <p:nvSpPr>
          <p:cNvPr id="2" name="Title 1"/>
          <p:cNvSpPr>
            <a:spLocks noGrp="1"/>
          </p:cNvSpPr>
          <p:nvPr>
            <p:ph type="title"/>
          </p:nvPr>
        </p:nvSpPr>
        <p:spPr/>
        <p:txBody>
          <a:bodyPr/>
          <a:lstStyle/>
          <a:p>
            <a:r>
              <a:rPr lang="en-US" dirty="0"/>
              <a:t>Covariance Interpretation Practice</a:t>
            </a:r>
          </a:p>
        </p:txBody>
      </p:sp>
      <p:sp>
        <p:nvSpPr>
          <p:cNvPr id="3" name="Rectangle 2"/>
          <p:cNvSpPr/>
          <p:nvPr/>
        </p:nvSpPr>
        <p:spPr>
          <a:xfrm>
            <a:off x="3738282" y="1685365"/>
            <a:ext cx="519953"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8190412" y="1699174"/>
            <a:ext cx="72050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3738282" y="4382972"/>
            <a:ext cx="624576"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8190412" y="4382972"/>
            <a:ext cx="406741" cy="815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16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 between features</a:t>
            </a:r>
          </a:p>
        </p:txBody>
      </p:sp>
      <p:grpSp>
        <p:nvGrpSpPr>
          <p:cNvPr id="13" name="Group 12"/>
          <p:cNvGrpSpPr/>
          <p:nvPr/>
        </p:nvGrpSpPr>
        <p:grpSpPr>
          <a:xfrm>
            <a:off x="4959996" y="904483"/>
            <a:ext cx="3860113" cy="2563992"/>
            <a:chOff x="4840310" y="1749502"/>
            <a:chExt cx="3860113" cy="2563992"/>
          </a:xfrm>
        </p:grpSpPr>
        <p:pic>
          <p:nvPicPr>
            <p:cNvPr id="7" name="Picture 6"/>
            <p:cNvPicPr>
              <a:picLocks noChangeAspect="1"/>
            </p:cNvPicPr>
            <p:nvPr/>
          </p:nvPicPr>
          <p:blipFill>
            <a:blip r:embed="rId3"/>
            <a:stretch>
              <a:fillRect/>
            </a:stretch>
          </p:blipFill>
          <p:spPr>
            <a:xfrm>
              <a:off x="5143094" y="1749502"/>
              <a:ext cx="3557329" cy="2302382"/>
            </a:xfrm>
            <a:prstGeom prst="rect">
              <a:avLst/>
            </a:prstGeom>
          </p:spPr>
        </p:pic>
        <p:sp>
          <p:nvSpPr>
            <p:cNvPr id="37" name="Rectangle 36"/>
            <p:cNvSpPr/>
            <p:nvPr/>
          </p:nvSpPr>
          <p:spPr>
            <a:xfrm>
              <a:off x="5519254" y="4051884"/>
              <a:ext cx="1431802"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Fraction foreign-born</a:t>
              </a:r>
            </a:p>
          </p:txBody>
        </p:sp>
        <p:sp>
          <p:nvSpPr>
            <p:cNvPr id="38" name="Rectangle 37"/>
            <p:cNvSpPr/>
            <p:nvPr/>
          </p:nvSpPr>
          <p:spPr>
            <a:xfrm rot="16200000">
              <a:off x="4211933" y="2992949"/>
              <a:ext cx="1518364"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Fraction Owning home</a:t>
              </a:r>
            </a:p>
          </p:txBody>
        </p:sp>
        <p:cxnSp>
          <p:nvCxnSpPr>
            <p:cNvPr id="40" name="Straight Arrow Connector 39"/>
            <p:cNvCxnSpPr>
              <a:stCxn id="38" idx="3"/>
            </p:cNvCxnSpPr>
            <p:nvPr/>
          </p:nvCxnSpPr>
          <p:spPr>
            <a:xfrm flipV="1">
              <a:off x="4971115" y="1819539"/>
              <a:ext cx="1" cy="5450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7" idx="3"/>
            </p:cNvCxnSpPr>
            <p:nvPr/>
          </p:nvCxnSpPr>
          <p:spPr>
            <a:xfrm flipV="1">
              <a:off x="6951056" y="4177717"/>
              <a:ext cx="448034" cy="4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4944688" y="2278735"/>
            <a:ext cx="3860112" cy="2428159"/>
            <a:chOff x="5574474" y="3684088"/>
            <a:chExt cx="3860112" cy="2428159"/>
          </a:xfrm>
        </p:grpSpPr>
        <p:pic>
          <p:nvPicPr>
            <p:cNvPr id="8" name="Picture 7"/>
            <p:cNvPicPr>
              <a:picLocks noChangeAspect="1"/>
            </p:cNvPicPr>
            <p:nvPr/>
          </p:nvPicPr>
          <p:blipFill>
            <a:blip r:embed="rId4"/>
            <a:stretch>
              <a:fillRect/>
            </a:stretch>
          </p:blipFill>
          <p:spPr>
            <a:xfrm>
              <a:off x="5836083" y="3684088"/>
              <a:ext cx="3598503" cy="2259060"/>
            </a:xfrm>
            <a:prstGeom prst="rect">
              <a:avLst/>
            </a:prstGeom>
          </p:spPr>
        </p:pic>
        <p:sp>
          <p:nvSpPr>
            <p:cNvPr id="46" name="Rectangle 45"/>
            <p:cNvSpPr/>
            <p:nvPr/>
          </p:nvSpPr>
          <p:spPr>
            <a:xfrm>
              <a:off x="6028846" y="5850637"/>
              <a:ext cx="1196161"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Mean home price</a:t>
              </a:r>
            </a:p>
          </p:txBody>
        </p:sp>
        <p:sp>
          <p:nvSpPr>
            <p:cNvPr id="47" name="Rectangle 46"/>
            <p:cNvSpPr/>
            <p:nvPr/>
          </p:nvSpPr>
          <p:spPr>
            <a:xfrm rot="16200000">
              <a:off x="5054299" y="5068944"/>
              <a:ext cx="1301959" cy="261610"/>
            </a:xfrm>
            <a:prstGeom prst="rect">
              <a:avLst/>
            </a:prstGeom>
            <a:no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Median home price</a:t>
              </a:r>
            </a:p>
          </p:txBody>
        </p:sp>
        <p:cxnSp>
          <p:nvCxnSpPr>
            <p:cNvPr id="48" name="Straight Arrow Connector 47"/>
            <p:cNvCxnSpPr>
              <a:stCxn id="47" idx="3"/>
            </p:cNvCxnSpPr>
            <p:nvPr/>
          </p:nvCxnSpPr>
          <p:spPr>
            <a:xfrm flipV="1">
              <a:off x="5705279" y="3895544"/>
              <a:ext cx="0" cy="6532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6" idx="3"/>
            </p:cNvCxnSpPr>
            <p:nvPr/>
          </p:nvCxnSpPr>
          <p:spPr>
            <a:xfrm>
              <a:off x="7225007" y="5981442"/>
              <a:ext cx="392013" cy="50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p:cNvPicPr>
            <a:picLocks noChangeAspect="1"/>
          </p:cNvPicPr>
          <p:nvPr/>
        </p:nvPicPr>
        <p:blipFill>
          <a:blip r:embed="rId5"/>
          <a:stretch>
            <a:fillRect/>
          </a:stretch>
        </p:blipFill>
        <p:spPr>
          <a:xfrm>
            <a:off x="306306" y="460497"/>
            <a:ext cx="4549107" cy="5822857"/>
          </a:xfrm>
          <a:prstGeom prst="rect">
            <a:avLst/>
          </a:prstGeom>
        </p:spPr>
      </p:pic>
      <p:grpSp>
        <p:nvGrpSpPr>
          <p:cNvPr id="30" name="Group 29"/>
          <p:cNvGrpSpPr/>
          <p:nvPr/>
        </p:nvGrpSpPr>
        <p:grpSpPr>
          <a:xfrm>
            <a:off x="306306" y="460496"/>
            <a:ext cx="4549107" cy="5822858"/>
            <a:chOff x="666365" y="460496"/>
            <a:chExt cx="4549107" cy="5822858"/>
          </a:xfrm>
        </p:grpSpPr>
        <p:pic>
          <p:nvPicPr>
            <p:cNvPr id="28" name="Picture 27"/>
            <p:cNvPicPr>
              <a:picLocks noChangeAspect="1"/>
            </p:cNvPicPr>
            <p:nvPr/>
          </p:nvPicPr>
          <p:blipFill>
            <a:blip r:embed="rId6"/>
            <a:stretch>
              <a:fillRect/>
            </a:stretch>
          </p:blipFill>
          <p:spPr>
            <a:xfrm>
              <a:off x="666365" y="460497"/>
              <a:ext cx="4549107" cy="5822857"/>
            </a:xfrm>
            <a:prstGeom prst="rect">
              <a:avLst/>
            </a:prstGeom>
          </p:spPr>
        </p:pic>
        <p:sp>
          <p:nvSpPr>
            <p:cNvPr id="25" name="Rectangle 24"/>
            <p:cNvSpPr/>
            <p:nvPr/>
          </p:nvSpPr>
          <p:spPr>
            <a:xfrm>
              <a:off x="2197277" y="460496"/>
              <a:ext cx="930862" cy="582285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2" name="Group 31"/>
          <p:cNvGrpSpPr/>
          <p:nvPr/>
        </p:nvGrpSpPr>
        <p:grpSpPr>
          <a:xfrm>
            <a:off x="306306" y="460496"/>
            <a:ext cx="4549107" cy="5822858"/>
            <a:chOff x="1771154" y="460496"/>
            <a:chExt cx="4549107" cy="5822858"/>
          </a:xfrm>
        </p:grpSpPr>
        <p:pic>
          <p:nvPicPr>
            <p:cNvPr id="29" name="Picture 28"/>
            <p:cNvPicPr>
              <a:picLocks noChangeAspect="1"/>
            </p:cNvPicPr>
            <p:nvPr/>
          </p:nvPicPr>
          <p:blipFill>
            <a:blip r:embed="rId7"/>
            <a:stretch>
              <a:fillRect/>
            </a:stretch>
          </p:blipFill>
          <p:spPr>
            <a:xfrm>
              <a:off x="1771154" y="460497"/>
              <a:ext cx="4549107" cy="5822857"/>
            </a:xfrm>
            <a:prstGeom prst="rect">
              <a:avLst/>
            </a:prstGeom>
          </p:spPr>
        </p:pic>
        <p:sp>
          <p:nvSpPr>
            <p:cNvPr id="67" name="Rectangle 66"/>
            <p:cNvSpPr/>
            <p:nvPr/>
          </p:nvSpPr>
          <p:spPr>
            <a:xfrm>
              <a:off x="4337511" y="460496"/>
              <a:ext cx="930862" cy="5822857"/>
            </a:xfrm>
            <a:prstGeom prst="rect">
              <a:avLst/>
            </a:prstGeom>
            <a:solidFill>
              <a:srgbClr val="66FFFF">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94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 Matrix: Summary of correlations between features</a:t>
            </a:r>
          </a:p>
        </p:txBody>
      </p:sp>
      <p:pic>
        <p:nvPicPr>
          <p:cNvPr id="3" name="Picture 2"/>
          <p:cNvPicPr>
            <a:picLocks noChangeAspect="1"/>
          </p:cNvPicPr>
          <p:nvPr/>
        </p:nvPicPr>
        <p:blipFill>
          <a:blip r:embed="rId3"/>
          <a:stretch>
            <a:fillRect/>
          </a:stretch>
        </p:blipFill>
        <p:spPr>
          <a:xfrm>
            <a:off x="153466" y="2097248"/>
            <a:ext cx="8742536" cy="1602297"/>
          </a:xfrm>
          <a:prstGeom prst="rect">
            <a:avLst/>
          </a:prstGeom>
        </p:spPr>
      </p:pic>
      <p:grpSp>
        <p:nvGrpSpPr>
          <p:cNvPr id="4" name="Group 3"/>
          <p:cNvGrpSpPr/>
          <p:nvPr/>
        </p:nvGrpSpPr>
        <p:grpSpPr>
          <a:xfrm>
            <a:off x="153466" y="2097248"/>
            <a:ext cx="8742536" cy="1602297"/>
            <a:chOff x="153466" y="2097248"/>
            <a:chExt cx="8742536" cy="1602297"/>
          </a:xfrm>
        </p:grpSpPr>
        <p:sp>
          <p:nvSpPr>
            <p:cNvPr id="26" name="Rectangle 25"/>
            <p:cNvSpPr/>
            <p:nvPr/>
          </p:nvSpPr>
          <p:spPr>
            <a:xfrm>
              <a:off x="153466" y="2634143"/>
              <a:ext cx="8742536" cy="159391"/>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3971621" y="2097248"/>
              <a:ext cx="709436" cy="1602297"/>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p:cNvGrpSpPr/>
          <p:nvPr/>
        </p:nvGrpSpPr>
        <p:grpSpPr>
          <a:xfrm>
            <a:off x="153466" y="2097248"/>
            <a:ext cx="8742536" cy="1602297"/>
            <a:chOff x="-711999" y="2097248"/>
            <a:chExt cx="8742536" cy="1602297"/>
          </a:xfrm>
          <a:solidFill>
            <a:srgbClr val="66FFFF">
              <a:alpha val="20000"/>
            </a:srgbClr>
          </a:solidFill>
        </p:grpSpPr>
        <p:sp>
          <p:nvSpPr>
            <p:cNvPr id="35" name="Rectangle 34"/>
            <p:cNvSpPr/>
            <p:nvPr/>
          </p:nvSpPr>
          <p:spPr>
            <a:xfrm>
              <a:off x="-711999" y="2990675"/>
              <a:ext cx="8742536" cy="15939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5137691" y="2097248"/>
              <a:ext cx="993261" cy="160229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420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a:picLocks noChangeAspect="1"/>
          </p:cNvPicPr>
          <p:nvPr/>
        </p:nvPicPr>
        <p:blipFill>
          <a:blip r:embed="rId3"/>
          <a:stretch>
            <a:fillRect/>
          </a:stretch>
        </p:blipFill>
        <p:spPr>
          <a:xfrm>
            <a:off x="3019486" y="1468873"/>
            <a:ext cx="5195484" cy="2159492"/>
          </a:xfrm>
          <a:prstGeom prst="rect">
            <a:avLst/>
          </a:prstGeom>
        </p:spPr>
      </p:pic>
      <p:sp>
        <p:nvSpPr>
          <p:cNvPr id="109" name="Rectangle 108"/>
          <p:cNvSpPr/>
          <p:nvPr/>
        </p:nvSpPr>
        <p:spPr>
          <a:xfrm>
            <a:off x="709715" y="1396287"/>
            <a:ext cx="1650837"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Vectors</a:t>
            </a:r>
          </a:p>
        </p:txBody>
      </p:sp>
      <p:cxnSp>
        <p:nvCxnSpPr>
          <p:cNvPr id="111" name="Straight Arrow Connector 110"/>
          <p:cNvCxnSpPr>
            <a:stCxn id="109" idx="3"/>
          </p:cNvCxnSpPr>
          <p:nvPr/>
        </p:nvCxnSpPr>
        <p:spPr>
          <a:xfrm>
            <a:off x="2360552" y="1580953"/>
            <a:ext cx="5080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9" idx="3"/>
          </p:cNvCxnSpPr>
          <p:nvPr/>
        </p:nvCxnSpPr>
        <p:spPr>
          <a:xfrm>
            <a:off x="2360552" y="1580953"/>
            <a:ext cx="508012" cy="372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109" idx="3"/>
          </p:cNvCxnSpPr>
          <p:nvPr/>
        </p:nvCxnSpPr>
        <p:spPr>
          <a:xfrm>
            <a:off x="2360552" y="1580953"/>
            <a:ext cx="508012" cy="7361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9" idx="3"/>
          </p:cNvCxnSpPr>
          <p:nvPr/>
        </p:nvCxnSpPr>
        <p:spPr>
          <a:xfrm>
            <a:off x="2360552" y="1580953"/>
            <a:ext cx="508012" cy="10950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109" idx="3"/>
          </p:cNvCxnSpPr>
          <p:nvPr/>
        </p:nvCxnSpPr>
        <p:spPr>
          <a:xfrm>
            <a:off x="2360552" y="1580953"/>
            <a:ext cx="508012" cy="15084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109" idx="3"/>
          </p:cNvCxnSpPr>
          <p:nvPr/>
        </p:nvCxnSpPr>
        <p:spPr>
          <a:xfrm>
            <a:off x="2360552" y="1580953"/>
            <a:ext cx="508012" cy="18708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5115114" y="571787"/>
            <a:ext cx="992066"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Features</a:t>
            </a:r>
          </a:p>
        </p:txBody>
      </p:sp>
      <p:cxnSp>
        <p:nvCxnSpPr>
          <p:cNvPr id="130" name="Straight Arrow Connector 129"/>
          <p:cNvCxnSpPr>
            <a:stCxn id="122" idx="2"/>
          </p:cNvCxnSpPr>
          <p:nvPr/>
        </p:nvCxnSpPr>
        <p:spPr>
          <a:xfrm flipH="1">
            <a:off x="3195961" y="941119"/>
            <a:ext cx="2415186"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122" idx="2"/>
          </p:cNvCxnSpPr>
          <p:nvPr/>
        </p:nvCxnSpPr>
        <p:spPr>
          <a:xfrm flipH="1">
            <a:off x="4107485" y="941119"/>
            <a:ext cx="1503662"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22" idx="2"/>
          </p:cNvCxnSpPr>
          <p:nvPr/>
        </p:nvCxnSpPr>
        <p:spPr>
          <a:xfrm flipH="1">
            <a:off x="4776186" y="941119"/>
            <a:ext cx="83496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a:stCxn id="122" idx="2"/>
          </p:cNvCxnSpPr>
          <p:nvPr/>
        </p:nvCxnSpPr>
        <p:spPr>
          <a:xfrm>
            <a:off x="5611147" y="941119"/>
            <a:ext cx="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22" idx="2"/>
          </p:cNvCxnSpPr>
          <p:nvPr/>
        </p:nvCxnSpPr>
        <p:spPr>
          <a:xfrm>
            <a:off x="5611147" y="941119"/>
            <a:ext cx="567711"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22" idx="2"/>
          </p:cNvCxnSpPr>
          <p:nvPr/>
        </p:nvCxnSpPr>
        <p:spPr>
          <a:xfrm>
            <a:off x="5611147" y="941119"/>
            <a:ext cx="1330994"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a:stCxn id="122" idx="2"/>
          </p:cNvCxnSpPr>
          <p:nvPr/>
        </p:nvCxnSpPr>
        <p:spPr>
          <a:xfrm>
            <a:off x="5611147" y="941119"/>
            <a:ext cx="2059160" cy="4551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p:cNvSpPr/>
          <p:nvPr/>
        </p:nvSpPr>
        <p:spPr>
          <a:xfrm>
            <a:off x="3240349" y="3320249"/>
            <a:ext cx="213064"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Rectangle 143"/>
          <p:cNvSpPr/>
          <p:nvPr/>
        </p:nvSpPr>
        <p:spPr>
          <a:xfrm>
            <a:off x="8019659" y="3320249"/>
            <a:ext cx="195311" cy="3081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Rectangle 144"/>
          <p:cNvSpPr/>
          <p:nvPr/>
        </p:nvSpPr>
        <p:spPr>
          <a:xfrm>
            <a:off x="3063790" y="3884992"/>
            <a:ext cx="566182"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N=6</a:t>
            </a:r>
          </a:p>
        </p:txBody>
      </p:sp>
      <p:sp>
        <p:nvSpPr>
          <p:cNvPr id="146" name="Rectangle 145"/>
          <p:cNvSpPr/>
          <p:nvPr/>
        </p:nvSpPr>
        <p:spPr>
          <a:xfrm>
            <a:off x="7847849" y="3884992"/>
            <a:ext cx="538930"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d=7</a:t>
            </a:r>
          </a:p>
        </p:txBody>
      </p:sp>
      <p:cxnSp>
        <p:nvCxnSpPr>
          <p:cNvPr id="148" name="Straight Arrow Connector 147"/>
          <p:cNvCxnSpPr>
            <a:stCxn id="145" idx="0"/>
          </p:cNvCxnSpPr>
          <p:nvPr/>
        </p:nvCxnSpPr>
        <p:spPr>
          <a:xfrm flipV="1">
            <a:off x="3346881" y="3628365"/>
            <a:ext cx="0"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6" idx="0"/>
            <a:endCxn id="144" idx="2"/>
          </p:cNvCxnSpPr>
          <p:nvPr/>
        </p:nvCxnSpPr>
        <p:spPr>
          <a:xfrm flipV="1">
            <a:off x="8117314" y="3628365"/>
            <a:ext cx="1" cy="2566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519401" y="1419313"/>
            <a:ext cx="674036" cy="223568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p:cNvSpPr/>
          <p:nvPr/>
        </p:nvSpPr>
        <p:spPr>
          <a:xfrm>
            <a:off x="6794549" y="1419312"/>
            <a:ext cx="674036" cy="223568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TextBox 153"/>
          <p:cNvSpPr txBox="1"/>
          <p:nvPr/>
        </p:nvSpPr>
        <p:spPr>
          <a:xfrm>
            <a:off x="260765" y="4759625"/>
            <a:ext cx="5350382" cy="1415772"/>
          </a:xfrm>
          <a:prstGeom prst="rect">
            <a:avLst/>
          </a:prstGeom>
          <a:solidFill>
            <a:srgbClr val="FFFF00">
              <a:alpha val="25098"/>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Are the third and sixth features related?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Across the entire dataset, does one increase when the other increases?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On average, by what amount does the sixth feature increase or decrease when the third feature increases by 1 unit?</a:t>
            </a:r>
          </a:p>
        </p:txBody>
      </p:sp>
      <p:cxnSp>
        <p:nvCxnSpPr>
          <p:cNvPr id="156" name="Elbow Connector 155"/>
          <p:cNvCxnSpPr>
            <a:cxnSpLocks/>
            <a:stCxn id="154" idx="0"/>
            <a:endCxn id="152" idx="2"/>
          </p:cNvCxnSpPr>
          <p:nvPr/>
        </p:nvCxnSpPr>
        <p:spPr>
          <a:xfrm rot="5400000" flipH="1" flipV="1">
            <a:off x="3343874" y="3247081"/>
            <a:ext cx="1104627" cy="1920463"/>
          </a:xfrm>
          <a:prstGeom prst="bentConnector3">
            <a:avLst>
              <a:gd name="adj1" fmla="val 318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cxnSpLocks/>
            <a:stCxn id="154" idx="0"/>
            <a:endCxn id="153" idx="2"/>
          </p:cNvCxnSpPr>
          <p:nvPr/>
        </p:nvCxnSpPr>
        <p:spPr>
          <a:xfrm rot="5400000" flipH="1" flipV="1">
            <a:off x="4481447" y="2109506"/>
            <a:ext cx="1104628" cy="4195611"/>
          </a:xfrm>
          <a:prstGeom prst="bentConnector3">
            <a:avLst>
              <a:gd name="adj1" fmla="val 318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Covariance: What does it measure?</a:t>
            </a:r>
          </a:p>
        </p:txBody>
      </p:sp>
    </p:spTree>
    <p:extLst>
      <p:ext uri="{BB962C8B-B14F-4D97-AF65-F5344CB8AC3E}">
        <p14:creationId xmlns:p14="http://schemas.microsoft.com/office/powerpoint/2010/main" val="359386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2"/>
                                        </p:tgtEl>
                                        <p:attrNameLst>
                                          <p:attrName>style.visibility</p:attrName>
                                        </p:attrNameLst>
                                      </p:cBhvr>
                                      <p:to>
                                        <p:strVal val="visible"/>
                                      </p:to>
                                    </p:set>
                                    <p:animEffect transition="in" filter="fade">
                                      <p:cBhvr>
                                        <p:cTn id="11" dur="500"/>
                                        <p:tgtEl>
                                          <p:spTgt spid="122"/>
                                        </p:tgtEl>
                                      </p:cBhvr>
                                    </p:animEffect>
                                  </p:childTnLst>
                                </p:cTn>
                              </p:par>
                              <p:par>
                                <p:cTn id="12" presetID="10" presetClass="entr" presetSubtype="0" fill="hold" nodeType="with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fade">
                                      <p:cBhvr>
                                        <p:cTn id="14" dur="500"/>
                                        <p:tgtEl>
                                          <p:spTgt spid="130"/>
                                        </p:tgtEl>
                                      </p:cBhvr>
                                    </p:animEffect>
                                  </p:childTnLst>
                                </p:cTn>
                              </p:par>
                              <p:par>
                                <p:cTn id="15" presetID="10" presetClass="entr" presetSubtype="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500"/>
                                        <p:tgtEl>
                                          <p:spTgt spid="132"/>
                                        </p:tgtEl>
                                      </p:cBhvr>
                                    </p:animEffect>
                                  </p:childTnLst>
                                </p:cTn>
                              </p:par>
                              <p:par>
                                <p:cTn id="18" presetID="10" presetClass="entr" presetSubtype="0" fill="hold" nodeType="with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fade">
                                      <p:cBhvr>
                                        <p:cTn id="20" dur="500"/>
                                        <p:tgtEl>
                                          <p:spTgt spid="134"/>
                                        </p:tgtEl>
                                      </p:cBhvr>
                                    </p:animEffect>
                                  </p:childTnLst>
                                </p:cTn>
                              </p:par>
                              <p:par>
                                <p:cTn id="21" presetID="10" presetClass="entr" presetSubtype="0" fill="hold" nodeType="with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500"/>
                                        <p:tgtEl>
                                          <p:spTgt spid="136"/>
                                        </p:tgtEl>
                                      </p:cBhvr>
                                    </p:animEffect>
                                  </p:childTnLst>
                                </p:cTn>
                              </p:par>
                              <p:par>
                                <p:cTn id="24" presetID="10" presetClass="entr" presetSubtype="0"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par>
                                <p:cTn id="27" presetID="10" presetClass="entr" presetSubtype="0" fill="hold" nodeType="with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500"/>
                                        <p:tgtEl>
                                          <p:spTgt spid="140"/>
                                        </p:tgtEl>
                                      </p:cBhvr>
                                    </p:animEffect>
                                  </p:childTnLst>
                                </p:cTn>
                              </p:par>
                              <p:par>
                                <p:cTn id="30" presetID="10" presetClass="entr" presetSubtype="0" fill="hold" nodeType="withEffect">
                                  <p:stCondLst>
                                    <p:cond delay="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500"/>
                                        <p:tgtEl>
                                          <p:spTgt spid="14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500"/>
                                        <p:tgtEl>
                                          <p:spTgt spid="109"/>
                                        </p:tgtEl>
                                      </p:cBhvr>
                                    </p:animEffect>
                                  </p:childTnLst>
                                </p:cTn>
                              </p:par>
                              <p:par>
                                <p:cTn id="38" presetID="10" presetClass="entr" presetSubtype="0"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fade">
                                      <p:cBhvr>
                                        <p:cTn id="40" dur="500"/>
                                        <p:tgtEl>
                                          <p:spTgt spid="111"/>
                                        </p:tgtEl>
                                      </p:cBhvr>
                                    </p:animEffect>
                                  </p:childTnLst>
                                </p:cTn>
                              </p:par>
                              <p:par>
                                <p:cTn id="41" presetID="10"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nodeType="with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fade">
                                      <p:cBhvr>
                                        <p:cTn id="46" dur="500"/>
                                        <p:tgtEl>
                                          <p:spTgt spid="115"/>
                                        </p:tgtEl>
                                      </p:cBhvr>
                                    </p:animEffect>
                                  </p:childTnLst>
                                </p:cTn>
                              </p:par>
                              <p:par>
                                <p:cTn id="47" presetID="10"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fade">
                                      <p:cBhvr>
                                        <p:cTn id="49" dur="500"/>
                                        <p:tgtEl>
                                          <p:spTgt spid="117"/>
                                        </p:tgtEl>
                                      </p:cBhvr>
                                    </p:animEffect>
                                  </p:childTnLst>
                                </p:cTn>
                              </p:par>
                              <p:par>
                                <p:cTn id="50" presetID="10" presetClass="entr" presetSubtype="0"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500"/>
                                        <p:tgtEl>
                                          <p:spTgt spid="12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3"/>
                                        </p:tgtEl>
                                        <p:attrNameLst>
                                          <p:attrName>style.visibility</p:attrName>
                                        </p:attrNameLst>
                                      </p:cBhvr>
                                      <p:to>
                                        <p:strVal val="visible"/>
                                      </p:to>
                                    </p:set>
                                    <p:animEffect transition="in" filter="fade">
                                      <p:cBhvr>
                                        <p:cTn id="60" dur="500"/>
                                        <p:tgtEl>
                                          <p:spTgt spid="14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fade">
                                      <p:cBhvr>
                                        <p:cTn id="63" dur="500"/>
                                        <p:tgtEl>
                                          <p:spTgt spid="145"/>
                                        </p:tgtEl>
                                      </p:cBhvr>
                                    </p:animEffect>
                                  </p:childTnLst>
                                </p:cTn>
                              </p:par>
                              <p:par>
                                <p:cTn id="64" presetID="10" presetClass="entr" presetSubtype="0" fill="hold" nodeType="withEffect">
                                  <p:stCondLst>
                                    <p:cond delay="0"/>
                                  </p:stCondLst>
                                  <p:childTnLst>
                                    <p:set>
                                      <p:cBhvr>
                                        <p:cTn id="65" dur="1" fill="hold">
                                          <p:stCondLst>
                                            <p:cond delay="0"/>
                                          </p:stCondLst>
                                        </p:cTn>
                                        <p:tgtEl>
                                          <p:spTgt spid="148"/>
                                        </p:tgtEl>
                                        <p:attrNameLst>
                                          <p:attrName>style.visibility</p:attrName>
                                        </p:attrNameLst>
                                      </p:cBhvr>
                                      <p:to>
                                        <p:strVal val="visible"/>
                                      </p:to>
                                    </p:set>
                                    <p:animEffect transition="in" filter="fade">
                                      <p:cBhvr>
                                        <p:cTn id="66" dur="500"/>
                                        <p:tgtEl>
                                          <p:spTgt spid="14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fade">
                                      <p:cBhvr>
                                        <p:cTn id="74" dur="500"/>
                                        <p:tgtEl>
                                          <p:spTgt spid="146"/>
                                        </p:tgtEl>
                                      </p:cBhvr>
                                    </p:animEffect>
                                  </p:childTnLst>
                                </p:cTn>
                              </p:par>
                              <p:par>
                                <p:cTn id="75" presetID="10" presetClass="entr" presetSubtype="0" fill="hold" nodeType="withEffect">
                                  <p:stCondLst>
                                    <p:cond delay="0"/>
                                  </p:stCondLst>
                                  <p:childTnLst>
                                    <p:set>
                                      <p:cBhvr>
                                        <p:cTn id="76" dur="1" fill="hold">
                                          <p:stCondLst>
                                            <p:cond delay="0"/>
                                          </p:stCondLst>
                                        </p:cTn>
                                        <p:tgtEl>
                                          <p:spTgt spid="150"/>
                                        </p:tgtEl>
                                        <p:attrNameLst>
                                          <p:attrName>style.visibility</p:attrName>
                                        </p:attrNameLst>
                                      </p:cBhvr>
                                      <p:to>
                                        <p:strVal val="visible"/>
                                      </p:to>
                                    </p:set>
                                    <p:animEffect transition="in" filter="fade">
                                      <p:cBhvr>
                                        <p:cTn id="77" dur="500"/>
                                        <p:tgtEl>
                                          <p:spTgt spid="15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52"/>
                                        </p:tgtEl>
                                        <p:attrNameLst>
                                          <p:attrName>style.visibility</p:attrName>
                                        </p:attrNameLst>
                                      </p:cBhvr>
                                      <p:to>
                                        <p:strVal val="visible"/>
                                      </p:to>
                                    </p:set>
                                    <p:animEffect transition="in" filter="fade">
                                      <p:cBhvr>
                                        <p:cTn id="82" dur="500"/>
                                        <p:tgtEl>
                                          <p:spTgt spid="1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3"/>
                                        </p:tgtEl>
                                        <p:attrNameLst>
                                          <p:attrName>style.visibility</p:attrName>
                                        </p:attrNameLst>
                                      </p:cBhvr>
                                      <p:to>
                                        <p:strVal val="visible"/>
                                      </p:to>
                                    </p:set>
                                    <p:animEffect transition="in" filter="fade">
                                      <p:cBhvr>
                                        <p:cTn id="85" dur="500"/>
                                        <p:tgtEl>
                                          <p:spTgt spid="153"/>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158"/>
                                        </p:tgtEl>
                                        <p:attrNameLst>
                                          <p:attrName>style.visibility</p:attrName>
                                        </p:attrNameLst>
                                      </p:cBhvr>
                                      <p:to>
                                        <p:strVal val="visible"/>
                                      </p:to>
                                    </p:set>
                                    <p:animEffect transition="in" filter="fade">
                                      <p:cBhvr>
                                        <p:cTn id="91" dur="500"/>
                                        <p:tgtEl>
                                          <p:spTgt spid="15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4">
                                            <p:bg/>
                                          </p:spTgt>
                                        </p:tgtEl>
                                        <p:attrNameLst>
                                          <p:attrName>style.visibility</p:attrName>
                                        </p:attrNameLst>
                                      </p:cBhvr>
                                      <p:to>
                                        <p:strVal val="visible"/>
                                      </p:to>
                                    </p:set>
                                    <p:animEffect transition="in" filter="fade">
                                      <p:cBhvr>
                                        <p:cTn id="94" dur="500"/>
                                        <p:tgtEl>
                                          <p:spTgt spid="154">
                                            <p:bg/>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4">
                                            <p:txEl>
                                              <p:pRg st="0" end="0"/>
                                            </p:txEl>
                                          </p:spTgt>
                                        </p:tgtEl>
                                        <p:attrNameLst>
                                          <p:attrName>style.visibility</p:attrName>
                                        </p:attrNameLst>
                                      </p:cBhvr>
                                      <p:to>
                                        <p:strVal val="visible"/>
                                      </p:to>
                                    </p:set>
                                    <p:animEffect transition="in" filter="fade">
                                      <p:cBhvr>
                                        <p:cTn id="97" dur="500"/>
                                        <p:tgtEl>
                                          <p:spTgt spid="154">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4">
                                            <p:txEl>
                                              <p:pRg st="1" end="1"/>
                                            </p:txEl>
                                          </p:spTgt>
                                        </p:tgtEl>
                                        <p:attrNameLst>
                                          <p:attrName>style.visibility</p:attrName>
                                        </p:attrNameLst>
                                      </p:cBhvr>
                                      <p:to>
                                        <p:strVal val="visible"/>
                                      </p:to>
                                    </p:set>
                                    <p:animEffect transition="in" filter="fade">
                                      <p:cBhvr>
                                        <p:cTn id="102" dur="500"/>
                                        <p:tgtEl>
                                          <p:spTgt spid="154">
                                            <p:txEl>
                                              <p:pRg st="1" end="1"/>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54">
                                            <p:txEl>
                                              <p:pRg st="2" end="2"/>
                                            </p:txEl>
                                          </p:spTgt>
                                        </p:tgtEl>
                                        <p:attrNameLst>
                                          <p:attrName>style.visibility</p:attrName>
                                        </p:attrNameLst>
                                      </p:cBhvr>
                                      <p:to>
                                        <p:strVal val="visible"/>
                                      </p:to>
                                    </p:set>
                                    <p:animEffect transition="in" filter="fade">
                                      <p:cBhvr>
                                        <p:cTn id="107" dur="500"/>
                                        <p:tgtEl>
                                          <p:spTgt spid="15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2" grpId="0" animBg="1"/>
      <p:bldP spid="143" grpId="0" animBg="1"/>
      <p:bldP spid="144" grpId="0" animBg="1"/>
      <p:bldP spid="145" grpId="0" animBg="1"/>
      <p:bldP spid="146" grpId="0" animBg="1"/>
      <p:bldP spid="152" grpId="0" animBg="1"/>
      <p:bldP spid="153" grpId="0" animBg="1"/>
      <p:bldP spid="154"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Looking good, Bayesian!</a:t>
            </a:r>
            <a:endParaRPr lang="en-US" dirty="0"/>
          </a:p>
        </p:txBody>
      </p:sp>
      <p:pic>
        <p:nvPicPr>
          <p:cNvPr id="3" name="Picture 2"/>
          <p:cNvPicPr>
            <a:picLocks noChangeAspect="1"/>
          </p:cNvPicPr>
          <p:nvPr/>
        </p:nvPicPr>
        <p:blipFill>
          <a:blip r:embed="rId2"/>
          <a:stretch>
            <a:fillRect/>
          </a:stretch>
        </p:blipFill>
        <p:spPr>
          <a:xfrm>
            <a:off x="1247674" y="1277470"/>
            <a:ext cx="6648648" cy="4262192"/>
          </a:xfrm>
          <a:prstGeom prst="rect">
            <a:avLst/>
          </a:prstGeom>
        </p:spPr>
      </p:pic>
      <p:sp>
        <p:nvSpPr>
          <p:cNvPr id="4" name="Rectangle 3"/>
          <p:cNvSpPr/>
          <p:nvPr/>
        </p:nvSpPr>
        <p:spPr>
          <a:xfrm>
            <a:off x="1247674" y="5691699"/>
            <a:ext cx="466704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NeueHaas"/>
                <a:ea typeface="+mn-ea"/>
                <a:cs typeface="+mn-cs"/>
              </a:rPr>
              <a:t>HP Autonomy’s headquarters in Cambridge, UK.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4895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58BA02A-1665-498B-A041-E8546B9A3A13}"/>
              </a:ext>
            </a:extLst>
          </p:cNvPr>
          <p:cNvPicPr>
            <a:picLocks noChangeAspect="1"/>
          </p:cNvPicPr>
          <p:nvPr/>
        </p:nvPicPr>
        <p:blipFill rotWithShape="1">
          <a:blip r:embed="rId2"/>
          <a:srcRect b="17309"/>
          <a:stretch/>
        </p:blipFill>
        <p:spPr>
          <a:xfrm>
            <a:off x="3019486" y="1097086"/>
            <a:ext cx="5195484" cy="2163862"/>
          </a:xfrm>
          <a:prstGeom prst="rect">
            <a:avLst/>
          </a:prstGeom>
        </p:spPr>
      </p:pic>
      <p:pic>
        <p:nvPicPr>
          <p:cNvPr id="5" name="Picture 4"/>
          <p:cNvPicPr>
            <a:picLocks noChangeAspect="1"/>
          </p:cNvPicPr>
          <p:nvPr/>
        </p:nvPicPr>
        <p:blipFill>
          <a:blip r:embed="rId2"/>
          <a:stretch>
            <a:fillRect/>
          </a:stretch>
        </p:blipFill>
        <p:spPr>
          <a:xfrm>
            <a:off x="3019486" y="1097086"/>
            <a:ext cx="5195484" cy="2616796"/>
          </a:xfrm>
          <a:prstGeom prst="rect">
            <a:avLst/>
          </a:prstGeom>
        </p:spPr>
      </p:pic>
      <p:sp>
        <p:nvSpPr>
          <p:cNvPr id="152" name="Rectangle 151"/>
          <p:cNvSpPr/>
          <p:nvPr/>
        </p:nvSpPr>
        <p:spPr>
          <a:xfrm>
            <a:off x="4519401" y="1047526"/>
            <a:ext cx="674036" cy="223568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Rectangle 152"/>
          <p:cNvSpPr/>
          <p:nvPr/>
        </p:nvSpPr>
        <p:spPr>
          <a:xfrm>
            <a:off x="6794549" y="1047526"/>
            <a:ext cx="674036" cy="223568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p:cNvSpPr/>
          <p:nvPr/>
        </p:nvSpPr>
        <p:spPr>
          <a:xfrm>
            <a:off x="972084" y="3321003"/>
            <a:ext cx="1392432" cy="369332"/>
          </a:xfrm>
          <a:prstGeom prst="rect">
            <a:avLst/>
          </a:prstGeom>
          <a:ln>
            <a:solidFill>
              <a:schemeClr val="tx1"/>
            </a:solidFill>
          </a:ln>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Mean Vector</a:t>
            </a:r>
          </a:p>
        </p:txBody>
      </p:sp>
      <p:cxnSp>
        <p:nvCxnSpPr>
          <p:cNvPr id="34" name="Straight Arrow Connector 33"/>
          <p:cNvCxnSpPr>
            <a:stCxn id="33" idx="3"/>
          </p:cNvCxnSpPr>
          <p:nvPr/>
        </p:nvCxnSpPr>
        <p:spPr>
          <a:xfrm>
            <a:off x="2364516" y="3505669"/>
            <a:ext cx="63721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p:cNvSpPr txBox="1"/>
              <p:nvPr/>
            </p:nvSpPr>
            <p:spPr>
              <a:xfrm>
                <a:off x="4519401" y="5081833"/>
                <a:ext cx="3664144" cy="77873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36</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b>
                              </m:sSub>
                            </m:e>
                          </m:d>
                          <m:r>
                            <m:rPr>
                              <m:nor/>
                            </m:rP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m:t> </m:t>
                          </m:r>
                        </m:e>
                      </m:nary>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6" name="TextBox 35"/>
              <p:cNvSpPr txBox="1">
                <a:spLocks noRot="1" noChangeAspect="1" noMove="1" noResize="1" noEditPoints="1" noAdjustHandles="1" noChangeArrowheads="1" noChangeShapeType="1" noTextEdit="1"/>
              </p:cNvSpPr>
              <p:nvPr/>
            </p:nvSpPr>
            <p:spPr>
              <a:xfrm>
                <a:off x="4519401" y="5081833"/>
                <a:ext cx="3664144" cy="778739"/>
              </a:xfrm>
              <a:prstGeom prst="rect">
                <a:avLst/>
              </a:prstGeom>
              <a:blipFill>
                <a:blip r:embed="rId3"/>
                <a:stretch>
                  <a:fillRect/>
                </a:stretch>
              </a:blipFill>
            </p:spPr>
            <p:txBody>
              <a:bodyPr/>
              <a:lstStyle/>
              <a:p>
                <a:r>
                  <a:rPr lang="en-US">
                    <a:noFill/>
                  </a:rPr>
                  <a:t> </a:t>
                </a:r>
              </a:p>
            </p:txBody>
          </p:sp>
        </mc:Fallback>
      </mc:AlternateContent>
      <p:sp>
        <p:nvSpPr>
          <p:cNvPr id="38" name="TextBox 37"/>
          <p:cNvSpPr txBox="1"/>
          <p:nvPr/>
        </p:nvSpPr>
        <p:spPr>
          <a:xfrm>
            <a:off x="972084" y="4336001"/>
            <a:ext cx="3052707" cy="307777"/>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Variance of feature 3</a:t>
            </a:r>
          </a:p>
        </p:txBody>
      </p:sp>
      <p:sp>
        <p:nvSpPr>
          <p:cNvPr id="39" name="TextBox 38"/>
          <p:cNvSpPr txBox="1"/>
          <p:nvPr/>
        </p:nvSpPr>
        <p:spPr>
          <a:xfrm>
            <a:off x="972084" y="5317313"/>
            <a:ext cx="3052707" cy="307777"/>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Covariance between features 3 &amp; 6</a:t>
            </a:r>
          </a:p>
        </p:txBody>
      </p:sp>
      <p:sp>
        <p:nvSpPr>
          <p:cNvPr id="2" name="Title 1"/>
          <p:cNvSpPr>
            <a:spLocks noGrp="1"/>
          </p:cNvSpPr>
          <p:nvPr>
            <p:ph type="title"/>
          </p:nvPr>
        </p:nvSpPr>
        <p:spPr/>
        <p:txBody>
          <a:bodyPr/>
          <a:lstStyle/>
          <a:p>
            <a:r>
              <a:rPr lang="en-US" dirty="0"/>
              <a:t>Covariance versus variance</a:t>
            </a:r>
          </a:p>
        </p:txBody>
      </p:sp>
      <mc:AlternateContent xmlns:mc="http://schemas.openxmlformats.org/markup-compatibility/2006">
        <mc:Choice xmlns:a14="http://schemas.microsoft.com/office/drawing/2010/main" Requires="a14">
          <p:sp>
            <p:nvSpPr>
              <p:cNvPr id="14" name="TextBox 13"/>
              <p:cNvSpPr txBox="1"/>
              <p:nvPr/>
            </p:nvSpPr>
            <p:spPr>
              <a:xfrm>
                <a:off x="4569735" y="4086883"/>
                <a:ext cx="3561488" cy="7787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m:t>
                          </m:r>
                        </m:sup>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sub>
                              </m:sSub>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e>
                          </m:d>
                        </m:e>
                      </m:nary>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4" name="TextBox 13"/>
              <p:cNvSpPr txBox="1">
                <a:spLocks noRot="1" noChangeAspect="1" noMove="1" noResize="1" noEditPoints="1" noAdjustHandles="1" noChangeArrowheads="1" noChangeShapeType="1" noTextEdit="1"/>
              </p:cNvSpPr>
              <p:nvPr/>
            </p:nvSpPr>
            <p:spPr>
              <a:xfrm>
                <a:off x="4569735" y="4086883"/>
                <a:ext cx="3561488" cy="778740"/>
              </a:xfrm>
              <a:prstGeom prst="rect">
                <a:avLst/>
              </a:prstGeom>
              <a:blipFill>
                <a:blip r:embed="rId4"/>
                <a:stretch>
                  <a:fillRect/>
                </a:stretch>
              </a:blipFill>
            </p:spPr>
            <p:txBody>
              <a:bodyPr/>
              <a:lstStyle/>
              <a:p>
                <a:r>
                  <a:rPr lang="en-US">
                    <a:noFill/>
                  </a:rPr>
                  <a:t> </a:t>
                </a:r>
              </a:p>
            </p:txBody>
          </p:sp>
        </mc:Fallback>
      </mc:AlternateContent>
      <p:sp>
        <p:nvSpPr>
          <p:cNvPr id="15" name="Rectangle 14"/>
          <p:cNvSpPr/>
          <p:nvPr/>
        </p:nvSpPr>
        <p:spPr>
          <a:xfrm>
            <a:off x="6056851" y="4342283"/>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7073318" y="4343681"/>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p:cNvSpPr/>
          <p:nvPr/>
        </p:nvSpPr>
        <p:spPr>
          <a:xfrm>
            <a:off x="6047063" y="5352976"/>
            <a:ext cx="1006679" cy="301495"/>
          </a:xfrm>
          <a:prstGeom prst="rect">
            <a:avLst/>
          </a:prstGeom>
          <a:solidFill>
            <a:srgbClr val="FFFF00">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p:cNvSpPr/>
          <p:nvPr/>
        </p:nvSpPr>
        <p:spPr>
          <a:xfrm>
            <a:off x="7063530" y="5354374"/>
            <a:ext cx="1006679" cy="301495"/>
          </a:xfrm>
          <a:prstGeom prst="rect">
            <a:avLst/>
          </a:prstGeom>
          <a:solidFill>
            <a:srgbClr val="66FFFF">
              <a:alpha val="25098"/>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9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2"/>
                                        </p:tgtEl>
                                        <p:attrNameLst>
                                          <p:attrName>style.visibility</p:attrName>
                                        </p:attrNameLst>
                                      </p:cBhvr>
                                      <p:to>
                                        <p:strVal val="visible"/>
                                      </p:to>
                                    </p:set>
                                    <p:animEffect transition="in" filter="fade">
                                      <p:cBhvr>
                                        <p:cTn id="21" dur="500"/>
                                        <p:tgtEl>
                                          <p:spTgt spid="15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3"/>
                                        </p:tgtEl>
                                        <p:attrNameLst>
                                          <p:attrName>style.visibility</p:attrName>
                                        </p:attrNameLst>
                                      </p:cBhvr>
                                      <p:to>
                                        <p:strVal val="visible"/>
                                      </p:to>
                                    </p:set>
                                    <p:animEffect transition="in" filter="fade">
                                      <p:cBhvr>
                                        <p:cTn id="40" dur="500"/>
                                        <p:tgtEl>
                                          <p:spTgt spid="1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33" grpId="0" animBg="1"/>
      <p:bldP spid="36" grpId="0"/>
      <p:bldP spid="38" grpId="0" animBg="1"/>
      <p:bldP spid="39" grpId="0" animBg="1"/>
      <p:bldP spid="14" grpId="0"/>
      <p:bldP spid="15"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latin typeface="+mn-lt"/>
              </a:rPr>
              <a:t>Covariance formula</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33534-CB25-4C75-8F3D-7DE6CDCA6CF7}"/>
                  </a:ext>
                </a:extLst>
              </p:cNvPr>
              <p:cNvSpPr txBox="1"/>
              <p:nvPr/>
            </p:nvSpPr>
            <p:spPr>
              <a:xfrm>
                <a:off x="242743" y="1380858"/>
                <a:ext cx="776431"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2FE33534-CB25-4C75-8F3D-7DE6CDCA6CF7}"/>
                  </a:ext>
                </a:extLst>
              </p:cNvPr>
              <p:cNvSpPr txBox="1">
                <a:spLocks noRot="1" noChangeAspect="1" noMove="1" noResize="1" noEditPoints="1" noAdjustHandles="1" noChangeArrowheads="1" noChangeShapeType="1" noTextEdit="1"/>
              </p:cNvSpPr>
              <p:nvPr/>
            </p:nvSpPr>
            <p:spPr>
              <a:xfrm>
                <a:off x="242743" y="1380858"/>
                <a:ext cx="776431" cy="492443"/>
              </a:xfrm>
              <a:prstGeom prst="rect">
                <a:avLst/>
              </a:prstGeom>
              <a:blipFill>
                <a:blip r:embed="rId2"/>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A5AD0E28-B4EE-413B-857B-465272AB9434}"/>
              </a:ext>
            </a:extLst>
          </p:cNvPr>
          <p:cNvPicPr>
            <a:picLocks noChangeAspect="1"/>
          </p:cNvPicPr>
          <p:nvPr/>
        </p:nvPicPr>
        <p:blipFill>
          <a:blip r:embed="rId3"/>
          <a:stretch>
            <a:fillRect/>
          </a:stretch>
        </p:blipFill>
        <p:spPr>
          <a:xfrm>
            <a:off x="1263286" y="765421"/>
            <a:ext cx="3481278" cy="1785501"/>
          </a:xfrm>
          <a:prstGeom prst="rect">
            <a:avLst/>
          </a:prstGeom>
        </p:spPr>
      </p:pic>
      <p:cxnSp>
        <p:nvCxnSpPr>
          <p:cNvPr id="14" name="Straight Arrow Connector 13">
            <a:extLst>
              <a:ext uri="{FF2B5EF4-FFF2-40B4-BE49-F238E27FC236}">
                <a16:creationId xmlns:a16="http://schemas.microsoft.com/office/drawing/2014/main" id="{4E2DCD4A-C793-453F-981D-13C94A065714}"/>
              </a:ext>
            </a:extLst>
          </p:cNvPr>
          <p:cNvCxnSpPr/>
          <p:nvPr/>
        </p:nvCxnSpPr>
        <p:spPr>
          <a:xfrm>
            <a:off x="1185220" y="755994"/>
            <a:ext cx="3622447" cy="1800965"/>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40D4814-84C8-4D56-9D2A-2EF33BA93131}"/>
              </a:ext>
            </a:extLst>
          </p:cNvPr>
          <p:cNvSpPr/>
          <p:nvPr/>
        </p:nvSpPr>
        <p:spPr>
          <a:xfrm>
            <a:off x="2262431" y="2030542"/>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23C6A89-E19C-4B49-8A5B-623F8AB5A5CF}"/>
              </a:ext>
            </a:extLst>
          </p:cNvPr>
          <p:cNvSpPr/>
          <p:nvPr/>
        </p:nvSpPr>
        <p:spPr>
          <a:xfrm>
            <a:off x="3791144" y="1256009"/>
            <a:ext cx="452486" cy="249698"/>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4DD9D61-1364-4E56-977B-33D5DC67F4BC}"/>
              </a:ext>
            </a:extLst>
          </p:cNvPr>
          <p:cNvSpPr/>
          <p:nvPr/>
        </p:nvSpPr>
        <p:spPr>
          <a:xfrm>
            <a:off x="1263285" y="2884545"/>
            <a:ext cx="7439131" cy="892552"/>
          </a:xfrm>
          <a:prstGeom prst="rect">
            <a:avLst/>
          </a:prstGeom>
          <a:solidFill>
            <a:schemeClr val="bg1"/>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covariance matrix has a number of special properties. Among them are:</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Entries on the principal diagonal, being variances, must always be positive (see thin line)</a:t>
            </a:r>
          </a:p>
          <a:p>
            <a:pPr marL="112713" marR="0" lvl="0" indent="-1127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Symmetrical entries (such as the two entries shown shaded) must be equal to one another</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8EA627E-4F5F-4D3C-BFC1-3D71F812F12D}"/>
                  </a:ext>
                </a:extLst>
              </p:cNvPr>
              <p:cNvSpPr txBox="1"/>
              <p:nvPr/>
            </p:nvSpPr>
            <p:spPr>
              <a:xfrm>
                <a:off x="5141570" y="1237645"/>
                <a:ext cx="3560847" cy="77886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𝑖𝑗</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nary>
                        <m:naryPr>
                          <m: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sup>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acc>
                                    <m:accPr>
                                      <m: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acc>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𝑗</m:t>
                                  </m:r>
                                </m:sub>
                              </m:sSub>
                            </m:e>
                          </m:d>
                          <m:r>
                            <m:rPr>
                              <m:nor/>
                            </m:rP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m:t> </m:t>
                          </m:r>
                        </m:e>
                      </m:nary>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TextBox 17">
                <a:extLst>
                  <a:ext uri="{FF2B5EF4-FFF2-40B4-BE49-F238E27FC236}">
                    <a16:creationId xmlns:a16="http://schemas.microsoft.com/office/drawing/2014/main" id="{08EA627E-4F5F-4D3C-BFC1-3D71F812F12D}"/>
                  </a:ext>
                </a:extLst>
              </p:cNvPr>
              <p:cNvSpPr txBox="1">
                <a:spLocks noRot="1" noChangeAspect="1" noMove="1" noResize="1" noEditPoints="1" noAdjustHandles="1" noChangeArrowheads="1" noChangeShapeType="1" noTextEdit="1"/>
              </p:cNvSpPr>
              <p:nvPr/>
            </p:nvSpPr>
            <p:spPr>
              <a:xfrm>
                <a:off x="5141570" y="1237645"/>
                <a:ext cx="3560847" cy="7788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DC23AA2-00CC-4772-BB77-6DE1E9225AF8}"/>
                  </a:ext>
                </a:extLst>
              </p:cNvPr>
              <p:cNvSpPr/>
              <p:nvPr/>
            </p:nvSpPr>
            <p:spPr>
              <a:xfrm>
                <a:off x="1263284" y="4198853"/>
                <a:ext cx="7439131" cy="1584023"/>
              </a:xfrm>
              <a:prstGeom prst="rect">
                <a:avLst/>
              </a:prstGeom>
              <a:solidFill>
                <a:schemeClr val="bg1"/>
              </a:solidFill>
              <a:ln>
                <a:solidFill>
                  <a:schemeClr val="tx1"/>
                </a:solidFill>
              </a:ln>
            </p:spPr>
            <p:txBody>
              <a:bodyPr wrap="square">
                <a:spAutoFit/>
              </a:bodyPr>
              <a:lstStyle/>
              <a:p>
                <a:pPr lvl="0" defTabSz="914400">
                  <a:spcAft>
                    <a:spcPts val="600"/>
                  </a:spcAf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Note that, the covariance matrix of </a:t>
                </a:r>
                <a:r>
                  <a:rPr lang="en-US" sz="1400" dirty="0">
                    <a:solidFill>
                      <a:prstClr val="black"/>
                    </a:solidFill>
                  </a:rPr>
                  <a:t>the data matrix </a:t>
                </a:r>
                <a14:m>
                  <m:oMath xmlns:m="http://schemas.openxmlformats.org/officeDocument/2006/math">
                    <m:r>
                      <a:rPr lang="en-US" sz="1400" i="1">
                        <a:solidFill>
                          <a:prstClr val="black"/>
                        </a:solidFill>
                        <a:latin typeface="Cambria Math" panose="02040503050406030204" pitchFamily="18" charset="0"/>
                      </a:rPr>
                      <m:t>𝑋</m:t>
                    </m:r>
                  </m:oMath>
                </a14:m>
                <a:r>
                  <a:rPr lang="en-US" sz="1400" dirty="0">
                    <a:solidFill>
                      <a:prstClr val="black"/>
                    </a:solidFill>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can be computed without explicitly showing the summation. Define </a:t>
                </a:r>
                <a14:m>
                  <m:oMath xmlns:m="http://schemas.openxmlformats.org/officeDocument/2006/math">
                    <m:r>
                      <a:rPr lang="en-US" sz="1400" b="0" i="1" smtClean="0">
                        <a:solidFill>
                          <a:prstClr val="black"/>
                        </a:solidFill>
                        <a:latin typeface="Cambria Math" panose="02040503050406030204" pitchFamily="18" charset="0"/>
                      </a:rPr>
                      <m:t>𝑍</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as the “centered</a:t>
                </a:r>
                <a:r>
                  <a:rPr kumimoji="0" lang="en-US" sz="1400" b="0" i="0" u="none" strike="noStrike" kern="1200" cap="none" spc="0" normalizeH="0" noProof="0" dirty="0">
                    <a:ln>
                      <a:noFill/>
                    </a:ln>
                    <a:solidFill>
                      <a:prstClr val="black"/>
                    </a:solidFill>
                    <a:effectLst/>
                    <a:uLnTx/>
                    <a:uFillTx/>
                    <a:latin typeface="Calibri" panose="020F0502020204030204"/>
                    <a:ea typeface="+mn-ea"/>
                    <a:cs typeface="+mn-cs"/>
                  </a:rPr>
                  <a:t> data matrix” obtained by replacing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every vector </a:t>
                </a:r>
                <a14:m>
                  <m:oMath xmlns:m="http://schemas.openxmlformats.org/officeDocument/2006/math">
                    <m:sSub>
                      <m:sSubPr>
                        <m:ctrlPr>
                          <a:rPr lang="en-US" sz="1400" b="1" i="1">
                            <a:solidFill>
                              <a:prstClr val="black"/>
                            </a:solidFill>
                            <a:latin typeface="Cambria Math" panose="02040503050406030204" pitchFamily="18" charset="0"/>
                          </a:rPr>
                        </m:ctrlPr>
                      </m:sSubPr>
                      <m:e>
                        <m:r>
                          <a:rPr lang="en-US" sz="1400" b="1" i="1">
                            <a:solidFill>
                              <a:prstClr val="black"/>
                            </a:solidFill>
                            <a:latin typeface="Cambria Math" panose="02040503050406030204" pitchFamily="18" charset="0"/>
                          </a:rPr>
                          <m:t>𝒙</m:t>
                        </m:r>
                      </m:e>
                      <m:sub>
                        <m:r>
                          <a:rPr lang="en-US" sz="1400" b="0" i="1" smtClean="0">
                            <a:solidFill>
                              <a:prstClr val="black"/>
                            </a:solidFill>
                            <a:latin typeface="Cambria Math" panose="02040503050406030204" pitchFamily="18" charset="0"/>
                          </a:rPr>
                          <m:t>𝑘</m:t>
                        </m:r>
                      </m:sub>
                    </m:sSub>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in the data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with its mean-subtracted version </a:t>
                </a:r>
                <a14:m>
                  <m:oMath xmlns:m="http://schemas.openxmlformats.org/officeDocument/2006/math">
                    <m:sSub>
                      <m:sSubPr>
                        <m:ctrlPr>
                          <a:rPr lang="en-US" sz="1400" b="1" i="1">
                            <a:solidFill>
                              <a:prstClr val="black"/>
                            </a:solidFill>
                            <a:latin typeface="Cambria Math" panose="02040503050406030204" pitchFamily="18" charset="0"/>
                          </a:rPr>
                        </m:ctrlPr>
                      </m:sSubPr>
                      <m:e>
                        <m:sSub>
                          <m:sSubPr>
                            <m:ctrlPr>
                              <a:rPr lang="en-US" sz="1400" b="1" i="1">
                                <a:solidFill>
                                  <a:prstClr val="black"/>
                                </a:solidFill>
                                <a:latin typeface="Cambria Math" panose="02040503050406030204" pitchFamily="18" charset="0"/>
                              </a:rPr>
                            </m:ctrlPr>
                          </m:sSubPr>
                          <m:e>
                            <m:r>
                              <a:rPr lang="en-US" sz="1400" b="1" i="1" smtClean="0">
                                <a:solidFill>
                                  <a:prstClr val="black"/>
                                </a:solidFill>
                                <a:latin typeface="Cambria Math" panose="02040503050406030204" pitchFamily="18" charset="0"/>
                              </a:rPr>
                              <m:t>𝒛</m:t>
                            </m:r>
                          </m:e>
                          <m:sub>
                            <m:r>
                              <a:rPr lang="en-US" sz="1400" i="1">
                                <a:solidFill>
                                  <a:prstClr val="black"/>
                                </a:solidFill>
                                <a:latin typeface="Cambria Math" panose="02040503050406030204" pitchFamily="18" charset="0"/>
                              </a:rPr>
                              <m:t>𝑘</m:t>
                            </m:r>
                          </m:sub>
                        </m:sSub>
                        <m:r>
                          <a:rPr lang="en-US" sz="1400" b="1" i="1" smtClean="0">
                            <a:solidFill>
                              <a:prstClr val="black"/>
                            </a:solidFill>
                            <a:latin typeface="Cambria Math" panose="02040503050406030204" pitchFamily="18" charset="0"/>
                          </a:rPr>
                          <m:t>=</m:t>
                        </m:r>
                        <m:r>
                          <a:rPr lang="en-US" sz="1400" b="1" i="1">
                            <a:solidFill>
                              <a:prstClr val="black"/>
                            </a:solidFill>
                            <a:latin typeface="Cambria Math" panose="02040503050406030204" pitchFamily="18" charset="0"/>
                          </a:rPr>
                          <m:t>𝒙</m:t>
                        </m:r>
                      </m:e>
                      <m:sub>
                        <m:r>
                          <a:rPr lang="en-US" sz="1400" i="1">
                            <a:solidFill>
                              <a:prstClr val="black"/>
                            </a:solidFill>
                            <a:latin typeface="Cambria Math" panose="02040503050406030204" pitchFamily="18" charset="0"/>
                          </a:rPr>
                          <m:t>𝑘</m:t>
                        </m:r>
                      </m:sub>
                    </m:sSub>
                    <m:r>
                      <a:rPr lang="en-US" sz="1400" b="1" i="1" smtClean="0">
                        <a:solidFill>
                          <a:prstClr val="black"/>
                        </a:solidFill>
                        <a:latin typeface="Cambria Math" panose="02040503050406030204" pitchFamily="18" charset="0"/>
                      </a:rPr>
                      <m:t>−</m:t>
                    </m:r>
                    <m:acc>
                      <m:accPr>
                        <m:chr m:val="̅"/>
                        <m:ctrlPr>
                          <a:rPr lang="en-US" sz="1400" b="1" i="1" smtClean="0">
                            <a:solidFill>
                              <a:prstClr val="black"/>
                            </a:solidFill>
                            <a:latin typeface="Cambria Math" panose="02040503050406030204" pitchFamily="18" charset="0"/>
                          </a:rPr>
                        </m:ctrlPr>
                      </m:accPr>
                      <m:e>
                        <m:r>
                          <a:rPr lang="en-US" sz="1400" b="1" i="1">
                            <a:solidFill>
                              <a:prstClr val="black"/>
                            </a:solidFill>
                            <a:latin typeface="Cambria Math" panose="02040503050406030204" pitchFamily="18" charset="0"/>
                          </a:rPr>
                          <m:t>𝒙</m:t>
                        </m:r>
                      </m:e>
                    </m:acc>
                  </m:oMath>
                </a14:m>
                <a:r>
                  <a:rPr lang="en-US" sz="1400" dirty="0">
                    <a:solidFill>
                      <a:prstClr val="black"/>
                    </a:solidFill>
                  </a:rPr>
                  <a:t>. The covariance matrix turns out to be</a:t>
                </a:r>
              </a:p>
              <a:p>
                <a:pPr defTabSz="914400">
                  <a:spcAft>
                    <a:spcPts val="600"/>
                  </a:spcAft>
                  <a:defRPr/>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𝐶</m:t>
                      </m:r>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𝑁</m:t>
                          </m:r>
                          <m:r>
                            <a:rPr lang="en-US" sz="2400" i="1">
                              <a:solidFill>
                                <a:prstClr val="black"/>
                              </a:solidFill>
                              <a:latin typeface="Cambria Math" panose="02040503050406030204" pitchFamily="18" charset="0"/>
                            </a:rPr>
                            <m:t>−1</m:t>
                          </m:r>
                        </m:den>
                      </m:f>
                      <m:sSup>
                        <m:sSupPr>
                          <m:ctrlPr>
                            <a:rPr lang="en-US" sz="2400" i="1" smtClean="0">
                              <a:solidFill>
                                <a:prstClr val="black"/>
                              </a:solidFill>
                              <a:latin typeface="Cambria Math" panose="02040503050406030204" pitchFamily="18" charset="0"/>
                            </a:rPr>
                          </m:ctrlPr>
                        </m:sSupPr>
                        <m:e>
                          <m:r>
                            <a:rPr lang="en-US" sz="2400" b="0" i="1" smtClean="0">
                              <a:solidFill>
                                <a:prstClr val="black"/>
                              </a:solidFill>
                              <a:latin typeface="Cambria Math" panose="02040503050406030204" pitchFamily="18" charset="0"/>
                            </a:rPr>
                            <m:t>𝑍</m:t>
                          </m:r>
                        </m:e>
                        <m:sup>
                          <m:r>
                            <m:rPr>
                              <m:sty m:val="p"/>
                            </m:rPr>
                            <a:rPr lang="en-US" sz="2400" b="0" i="0" smtClean="0">
                              <a:solidFill>
                                <a:prstClr val="black"/>
                              </a:solidFill>
                              <a:latin typeface="Cambria Math" panose="02040503050406030204" pitchFamily="18" charset="0"/>
                            </a:rPr>
                            <m:t>T</m:t>
                          </m:r>
                        </m:sup>
                      </m:sSup>
                      <m:r>
                        <a:rPr lang="en-US" sz="2400" b="0" i="1" smtClean="0">
                          <a:solidFill>
                            <a:prstClr val="black"/>
                          </a:solidFill>
                          <a:latin typeface="Cambria Math" panose="02040503050406030204" pitchFamily="18" charset="0"/>
                        </a:rPr>
                        <m:t>𝑍</m:t>
                      </m:r>
                    </m:oMath>
                  </m:oMathPara>
                </a14:m>
                <a:endParaRPr lang="en-US" sz="2400" dirty="0">
                  <a:solidFill>
                    <a:prstClr val="black"/>
                  </a:solidFill>
                </a:endParaRPr>
              </a:p>
            </p:txBody>
          </p:sp>
        </mc:Choice>
        <mc:Fallback xmlns="">
          <p:sp>
            <p:nvSpPr>
              <p:cNvPr id="19" name="Rectangle 18">
                <a:extLst>
                  <a:ext uri="{FF2B5EF4-FFF2-40B4-BE49-F238E27FC236}">
                    <a16:creationId xmlns:a16="http://schemas.microsoft.com/office/drawing/2014/main" id="{DDC23AA2-00CC-4772-BB77-6DE1E9225AF8}"/>
                  </a:ext>
                </a:extLst>
              </p:cNvPr>
              <p:cNvSpPr>
                <a:spLocks noRot="1" noChangeAspect="1" noMove="1" noResize="1" noEditPoints="1" noAdjustHandles="1" noChangeArrowheads="1" noChangeShapeType="1" noTextEdit="1"/>
              </p:cNvSpPr>
              <p:nvPr/>
            </p:nvSpPr>
            <p:spPr>
              <a:xfrm>
                <a:off x="1263284" y="4198853"/>
                <a:ext cx="7439131" cy="1584023"/>
              </a:xfrm>
              <a:prstGeom prst="rect">
                <a:avLst/>
              </a:prstGeom>
              <a:blipFill>
                <a:blip r:embed="rId5"/>
                <a:stretch>
                  <a:fillRect l="-164" t="-382" r="-82"/>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11343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bg/>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bg/>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16" grpId="0" animBg="1"/>
      <p:bldP spid="17" grpId="0" uiExpand="1" build="p" animBg="1"/>
      <p:bldP spid="18" grpId="0"/>
      <p:bldP spid="19"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5211188" y="4413402"/>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p:cNvSpPr/>
          <p:nvPr/>
        </p:nvSpPr>
        <p:spPr>
          <a:xfrm>
            <a:off x="2894121" y="4417518"/>
            <a:ext cx="1428300" cy="4359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683581" y="2803828"/>
            <a:ext cx="3639844"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p:cNvSpPr/>
          <p:nvPr/>
        </p:nvSpPr>
        <p:spPr>
          <a:xfrm>
            <a:off x="5211188" y="2803827"/>
            <a:ext cx="3486130" cy="87190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838295" y="1333130"/>
            <a:ext cx="7467408" cy="1015663"/>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order to classify using </a:t>
            </a:r>
            <a:r>
              <a:rPr kumimoji="0" lang="en-US" sz="2000" b="0" i="1"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features (height, handspan, voice frequency, … ) we need to use the following formula which contains a generalization of the normal PDFs</a:t>
            </a:r>
          </a:p>
        </p:txBody>
      </p:sp>
      <p:grpSp>
        <p:nvGrpSpPr>
          <p:cNvPr id="16" name="Group 15"/>
          <p:cNvGrpSpPr/>
          <p:nvPr/>
        </p:nvGrpSpPr>
        <p:grpSpPr>
          <a:xfrm>
            <a:off x="227753" y="2740162"/>
            <a:ext cx="8546397" cy="935567"/>
            <a:chOff x="-2003970" y="4091593"/>
            <a:chExt cx="8546397" cy="935567"/>
          </a:xfrm>
        </p:grpSpPr>
        <mc:AlternateContent xmlns:mc="http://schemas.openxmlformats.org/markup-compatibility/2006" xmlns:a14="http://schemas.microsoft.com/office/drawing/2010/main">
          <mc:Choice Requires="a14">
            <p:sp>
              <p:nvSpPr>
                <p:cNvPr id="17" name="Rectangle 16"/>
                <p:cNvSpPr/>
                <p:nvPr/>
              </p:nvSpPr>
              <p:spPr>
                <a:xfrm>
                  <a:off x="-2003970" y="4168108"/>
                  <a:ext cx="4205446" cy="8304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up>
                                </m:sSup>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2003970" y="4168108"/>
                  <a:ext cx="4205446" cy="83042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187" y="4155259"/>
                  <a:ext cx="3967240" cy="8082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sSup>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187" y="4155259"/>
                  <a:ext cx="3967240" cy="808235"/>
                </a:xfrm>
                <a:prstGeom prst="rect">
                  <a:avLst/>
                </a:prstGeom>
                <a:blipFill rotWithShape="0">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404278" cy="935567"/>
              <a:chOff x="2170909" y="4091593"/>
              <a:chExt cx="404278" cy="935567"/>
            </a:xfrm>
          </p:grpSpPr>
          <p:sp>
            <p:nvSpPr>
              <p:cNvPr id="20" name="Rectangle 19"/>
              <p:cNvSpPr/>
              <p:nvPr/>
            </p:nvSpPr>
            <p:spPr>
              <a:xfrm>
                <a:off x="2216595" y="4270079"/>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21" name="Rectangle 20"/>
              <p:cNvSpPr/>
              <p:nvPr/>
            </p:nvSpPr>
            <p:spPr>
              <a:xfrm>
                <a:off x="2216595" y="4448565"/>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22" name="Rectangle 21"/>
              <p:cNvSpPr/>
              <p:nvPr/>
            </p:nvSpPr>
            <p:spPr>
              <a:xfrm>
                <a:off x="2170909" y="4091593"/>
                <a:ext cx="404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23" name="Rectangle 22"/>
              <p:cNvSpPr/>
              <p:nvPr/>
            </p:nvSpPr>
            <p:spPr>
              <a:xfrm>
                <a:off x="2221404" y="4627050"/>
                <a:ext cx="3032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grpSp>
        <p:nvGrpSpPr>
          <p:cNvPr id="30" name="Group 29"/>
          <p:cNvGrpSpPr/>
          <p:nvPr/>
        </p:nvGrpSpPr>
        <p:grpSpPr>
          <a:xfrm>
            <a:off x="2442319" y="4179652"/>
            <a:ext cx="4159179" cy="935567"/>
            <a:chOff x="210596" y="4091593"/>
            <a:chExt cx="4159179" cy="935567"/>
          </a:xfrm>
        </p:grpSpPr>
        <mc:AlternateContent xmlns:mc="http://schemas.openxmlformats.org/markup-compatibility/2006" xmlns:a14="http://schemas.microsoft.com/office/drawing/2010/main">
          <mc:Choice Requires="a14">
            <p:sp>
              <p:nvSpPr>
                <p:cNvPr id="31" name="Rectangle 30"/>
                <p:cNvSpPr/>
                <p:nvPr/>
              </p:nvSpPr>
              <p:spPr>
                <a:xfrm>
                  <a:off x="210596" y="4325343"/>
                  <a:ext cx="19146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𝒩</m:t>
                        </m:r>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1" name="Rectangle 30"/>
                <p:cNvSpPr>
                  <a:spLocks noRot="1" noChangeAspect="1" noMove="1" noResize="1" noEditPoints="1" noAdjustHandles="1" noChangeArrowheads="1" noChangeShapeType="1" noTextEdit="1"/>
                </p:cNvSpPr>
                <p:nvPr/>
              </p:nvSpPr>
              <p:spPr>
                <a:xfrm>
                  <a:off x="210596" y="4325343"/>
                  <a:ext cx="1914627" cy="369332"/>
                </a:xfrm>
                <a:prstGeom prst="rect">
                  <a:avLst/>
                </a:prstGeom>
                <a:blipFill rotWithShape="0">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2592943" y="4325343"/>
                  <a:ext cx="177683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𝒩</m:t>
                        </m:r>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2" name="Rectangle 31"/>
                <p:cNvSpPr>
                  <a:spLocks noRot="1" noChangeAspect="1" noMove="1" noResize="1" noEditPoints="1" noAdjustHandles="1" noChangeArrowheads="1" noChangeShapeType="1" noTextEdit="1"/>
                </p:cNvSpPr>
                <p:nvPr/>
              </p:nvSpPr>
              <p:spPr>
                <a:xfrm>
                  <a:off x="2592943" y="4325343"/>
                  <a:ext cx="1776832" cy="369332"/>
                </a:xfrm>
                <a:prstGeom prst="rect">
                  <a:avLst/>
                </a:prstGeom>
                <a:blipFill rotWithShape="0">
                  <a:blip r:embed="rId8"/>
                  <a:stretch>
                    <a:fillRect b="-13115"/>
                  </a:stretch>
                </a:blipFill>
              </p:spPr>
              <p:txBody>
                <a:bodyPr/>
                <a:lstStyle/>
                <a:p>
                  <a:r>
                    <a:rPr lang="en-US">
                      <a:noFill/>
                    </a:rPr>
                    <a:t> </a:t>
                  </a:r>
                </a:p>
              </p:txBody>
            </p:sp>
          </mc:Fallback>
        </mc:AlternateContent>
        <p:grpSp>
          <p:nvGrpSpPr>
            <p:cNvPr id="33" name="Group 32"/>
            <p:cNvGrpSpPr/>
            <p:nvPr/>
          </p:nvGrpSpPr>
          <p:grpSpPr>
            <a:xfrm>
              <a:off x="2170909" y="4091593"/>
              <a:ext cx="404278" cy="935567"/>
              <a:chOff x="2170909" y="4091593"/>
              <a:chExt cx="404278" cy="935567"/>
            </a:xfrm>
          </p:grpSpPr>
          <p:sp>
            <p:nvSpPr>
              <p:cNvPr id="34" name="Rectangle 33"/>
              <p:cNvSpPr/>
              <p:nvPr/>
            </p:nvSpPr>
            <p:spPr>
              <a:xfrm>
                <a:off x="2216595" y="4270079"/>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35" name="Rectangle 34"/>
              <p:cNvSpPr/>
              <p:nvPr/>
            </p:nvSpPr>
            <p:spPr>
              <a:xfrm>
                <a:off x="2216595" y="4448565"/>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36" name="Rectangle 35"/>
              <p:cNvSpPr/>
              <p:nvPr/>
            </p:nvSpPr>
            <p:spPr>
              <a:xfrm>
                <a:off x="2170909" y="4091593"/>
                <a:ext cx="404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37" name="Rectangle 36"/>
              <p:cNvSpPr/>
              <p:nvPr/>
            </p:nvSpPr>
            <p:spPr>
              <a:xfrm>
                <a:off x="2221404" y="4627050"/>
                <a:ext cx="3032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grpSp>
        <p:nvGrpSpPr>
          <p:cNvPr id="10" name="Group 9"/>
          <p:cNvGrpSpPr/>
          <p:nvPr/>
        </p:nvGrpSpPr>
        <p:grpSpPr>
          <a:xfrm>
            <a:off x="1829638" y="3230548"/>
            <a:ext cx="6235574" cy="944124"/>
            <a:chOff x="1829638" y="2250160"/>
            <a:chExt cx="6235574" cy="944124"/>
          </a:xfrm>
        </p:grpSpPr>
        <mc:AlternateContent xmlns:mc="http://schemas.openxmlformats.org/markup-compatibility/2006" xmlns:a14="http://schemas.microsoft.com/office/drawing/2010/main">
          <mc:Choice Requires="a14">
            <p:sp>
              <p:nvSpPr>
                <p:cNvPr id="38" name="TextBox 37"/>
                <p:cNvSpPr txBox="1"/>
                <p:nvPr/>
              </p:nvSpPr>
              <p:spPr>
                <a:xfrm>
                  <a:off x="1829638" y="2917285"/>
                  <a:ext cx="767967"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𝑑</m:t>
                            </m:r>
                          </m:e>
                        </m:d>
                      </m:oMath>
                    </m:oMathPara>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1829638" y="2917285"/>
                  <a:ext cx="767967" cy="276999"/>
                </a:xfrm>
                <a:prstGeom prst="rect">
                  <a:avLst/>
                </a:prstGeom>
                <a:blipFill rotWithShape="0">
                  <a:blip r:embed="rId9"/>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2683860" y="2917285"/>
                  <a:ext cx="780085"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𝑑</m:t>
                            </m:r>
                          </m:e>
                        </m:d>
                      </m:oMath>
                    </m:oMathPara>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2683860" y="2917285"/>
                  <a:ext cx="780085" cy="276999"/>
                </a:xfrm>
                <a:prstGeom prst="rect">
                  <a:avLst/>
                </a:prstGeom>
                <a:blipFill rotWithShape="0">
                  <a:blip r:embed="rId10"/>
                  <a:stretch>
                    <a:fillRect b="-638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3550201" y="2917285"/>
                  <a:ext cx="767967"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𝑑</m:t>
                            </m:r>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3550201" y="2917285"/>
                  <a:ext cx="767967" cy="276999"/>
                </a:xfrm>
                <a:prstGeom prst="rect">
                  <a:avLst/>
                </a:prstGeom>
                <a:blipFill rotWithShape="0">
                  <a:blip r:embed="rId11"/>
                  <a:stretch>
                    <a:fillRect b="-6383"/>
                  </a:stretch>
                </a:blipFill>
                <a:ln>
                  <a:solidFill>
                    <a:schemeClr val="tx1"/>
                  </a:solidFill>
                </a:ln>
              </p:spPr>
              <p:txBody>
                <a:bodyPr/>
                <a:lstStyle/>
                <a:p>
                  <a:r>
                    <a:rPr lang="en-US">
                      <a:noFill/>
                    </a:rPr>
                    <a:t> </a:t>
                  </a:r>
                </a:p>
              </p:txBody>
            </p:sp>
          </mc:Fallback>
        </mc:AlternateContent>
        <p:cxnSp>
          <p:nvCxnSpPr>
            <p:cNvPr id="8" name="Straight Arrow Connector 7"/>
            <p:cNvCxnSpPr/>
            <p:nvPr/>
          </p:nvCxnSpPr>
          <p:spPr>
            <a:xfrm flipV="1">
              <a:off x="2594214" y="2256246"/>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077292" y="2259389"/>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3660837" y="2250160"/>
              <a:ext cx="5795" cy="661039"/>
            </a:xfrm>
            <a:prstGeom prst="straightConnector1">
              <a:avLst/>
            </a:prstGeom>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72882" y="2915434"/>
              <a:ext cx="3592330" cy="276999"/>
            </a:xfrm>
            <a:prstGeom prst="rect">
              <a:avLst/>
            </a:prstGeom>
            <a:solidFill>
              <a:srgbClr val="FFFF00"/>
            </a:solid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Cambria Math" panose="02040503050406030204" pitchFamily="18" charset="0"/>
                  <a:ea typeface="+mn-ea"/>
                  <a:cs typeface="+mn-cs"/>
                </a:rPr>
                <a:t>Turns out to be a scalar, real number</a:t>
              </a:r>
            </a:p>
          </p:txBody>
        </p:sp>
      </p:grpSp>
      <p:sp>
        <p:nvSpPr>
          <p:cNvPr id="2" name="Title 1"/>
          <p:cNvSpPr>
            <a:spLocks noGrp="1"/>
          </p:cNvSpPr>
          <p:nvPr>
            <p:ph type="title"/>
          </p:nvPr>
        </p:nvSpPr>
        <p:spPr/>
        <p:txBody>
          <a:bodyPr/>
          <a:lstStyle/>
          <a:p>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a:t>
            </a:r>
            <a:r>
              <a:rPr lang="en-US" sz="2400" i="1" dirty="0">
                <a:highlight>
                  <a:srgbClr val="FFFF00"/>
                </a:highlight>
                <a:latin typeface="Times New Roman" panose="02020603050405020304" pitchFamily="18" charset="0"/>
                <a:ea typeface="Calibri" panose="020F0502020204030204" pitchFamily="34" charset="0"/>
                <a:cs typeface="Times New Roman" panose="02020603050405020304" pitchFamily="18" charset="0"/>
              </a:rPr>
              <a:t>d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DIMENSIONS)</a:t>
            </a:r>
            <a:endParaRPr lang="en-US" dirty="0"/>
          </a:p>
        </p:txBody>
      </p:sp>
    </p:spTree>
    <p:extLst>
      <p:ext uri="{BB962C8B-B14F-4D97-AF65-F5344CB8AC3E}">
        <p14:creationId xmlns:p14="http://schemas.microsoft.com/office/powerpoint/2010/main" val="387975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6" grpId="0" animBg="1"/>
      <p:bldP spid="39" grpId="0" animBg="1"/>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Step-by-step: PDF of the </a:t>
            </a:r>
            <a:r>
              <a:rPr lang="en-US" dirty="0" err="1"/>
              <a:t>binormal</a:t>
            </a:r>
            <a:r>
              <a:rPr lang="en-US" dirty="0"/>
              <a:t> distribution</a:t>
            </a:r>
          </a:p>
        </p:txBody>
      </p:sp>
      <p:sp>
        <p:nvSpPr>
          <p:cNvPr id="12" name="Rectangle 11"/>
          <p:cNvSpPr/>
          <p:nvPr/>
        </p:nvSpPr>
        <p:spPr>
          <a:xfrm>
            <a:off x="307940" y="731235"/>
            <a:ext cx="852811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It is highly recommended that you define a general function to compute the PDF of a Gaussian distribution in multiple dimensions. At least once, calculate an example by hand (the calculation of the inverse is optional) and track all the intermediate results</a:t>
            </a:r>
          </a:p>
        </p:txBody>
      </p:sp>
      <p:pic>
        <p:nvPicPr>
          <p:cNvPr id="6" name="Picture 5"/>
          <p:cNvPicPr>
            <a:picLocks noChangeAspect="1"/>
          </p:cNvPicPr>
          <p:nvPr/>
        </p:nvPicPr>
        <p:blipFill>
          <a:blip r:embed="rId2"/>
          <a:stretch>
            <a:fillRect/>
          </a:stretch>
        </p:blipFill>
        <p:spPr>
          <a:xfrm>
            <a:off x="2707341" y="1503109"/>
            <a:ext cx="3530541" cy="4670254"/>
          </a:xfrm>
          <a:prstGeom prst="rect">
            <a:avLst/>
          </a:prstGeom>
        </p:spPr>
      </p:pic>
    </p:spTree>
    <p:extLst>
      <p:ext uri="{BB962C8B-B14F-4D97-AF65-F5344CB8AC3E}">
        <p14:creationId xmlns:p14="http://schemas.microsoft.com/office/powerpoint/2010/main" val="1127462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ectangle 10"/>
              <p:cNvSpPr/>
              <p:nvPr/>
            </p:nvSpPr>
            <p:spPr>
              <a:xfrm>
                <a:off x="174395" y="690328"/>
                <a:ext cx="8528116" cy="55857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PDF of a Gaussian distribution in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dimensions is given by </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If </a:t>
                </a:r>
                <a14:m>
                  <m:oMath xmlns:m="http://schemas.openxmlformats.org/officeDocument/2006/math">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are two dimensional vectors and </a:t>
                </a:r>
                <a14:m>
                  <m:oMath xmlns:m="http://schemas.openxmlformats.org/officeDocument/2006/math">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is a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matrix, the expression for the PDF can be written in a form more suitable for computation by writing out the variables and parameters explicitly:</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m:rPr>
                          <m:nor/>
                        </m:rPr>
                        <a:rPr kumimoji="0" lang="en-US" sz="1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and</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𝝁</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14:m>
                  <m:oMath xmlns:m="http://schemas.openxmlformats.org/officeDocument/2006/math">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e>
                          </m:mr>
                        </m:m>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(note that due to the symmetry of the covariance matrix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sub>
                    </m:sSub>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Before writing out the final expression for the PDF, a few intermediate quantities are need to be computed:</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Define a new vector </a:t>
                </a:r>
                <a14:m>
                  <m:oMath xmlns:m="http://schemas.openxmlformats.org/officeDocument/2006/math">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d>
                      <m:dPr>
                        <m:begChr m:val="{"/>
                        <m:endChr m:val="}"/>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Define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𝐷</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as the determinant </a:t>
                </a:r>
                <a14:m>
                  <m:oMath xmlns:m="http://schemas.openxmlformats.org/officeDocument/2006/math">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m:rPr>
                            <m:sty m:val="p"/>
                          </m:rPr>
                          <a:rPr kumimoji="0" lang="el-GR"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bSup>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Define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as the inverse of the covariance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𝐴</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e>
                          </m:mr>
                        </m:m>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f>
                                <m:f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num>
                                <m:den>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mr>
                          <m:m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𝐷</m:t>
                                  </m:r>
                                </m:den>
                              </m:f>
                            </m:e>
                          </m:mr>
                        </m:m>
                      </m:e>
                    </m:d>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Now the PDF can be written easily computed as</a:t>
                </a:r>
              </a:p>
              <a:p>
                <a:pPr marL="0" marR="0" lvl="0" indent="0" algn="l" defTabSz="914400" rtl="0" eaLnBrk="1" fontAlgn="auto" latinLnBrk="0" hangingPunct="1">
                  <a:lnSpc>
                    <a:spcPct val="10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rad>
                            <m:radPr>
                              <m:degHide m:val="on"/>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radPr>
                            <m:deg/>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𝐷</m:t>
                              </m:r>
                            </m:e>
                          </m:rad>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sSubSup>
                                <m:sSub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𝑧</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sub>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𝑎</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sSubSup>
                                <m:sSub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sup>
                              </m:sSubSup>
                            </m:e>
                          </m:d>
                        </m:sup>
                      </m:sSup>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Rectangle 10"/>
              <p:cNvSpPr>
                <a:spLocks noRot="1" noChangeAspect="1" noMove="1" noResize="1" noEditPoints="1" noAdjustHandles="1" noChangeArrowheads="1" noChangeShapeType="1" noTextEdit="1"/>
              </p:cNvSpPr>
              <p:nvPr/>
            </p:nvSpPr>
            <p:spPr>
              <a:xfrm>
                <a:off x="174395" y="690328"/>
                <a:ext cx="8528116" cy="5585760"/>
              </a:xfrm>
              <a:prstGeom prst="rect">
                <a:avLst/>
              </a:prstGeom>
              <a:blipFill>
                <a:blip r:embed="rId2"/>
                <a:stretch>
                  <a:fillRect l="-214" t="-218"/>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Calculation of the PDF of the </a:t>
            </a:r>
            <a:r>
              <a:rPr lang="en-US" dirty="0" err="1"/>
              <a:t>binormal</a:t>
            </a:r>
            <a:r>
              <a:rPr lang="en-US" dirty="0"/>
              <a:t> distribution</a:t>
            </a:r>
          </a:p>
        </p:txBody>
      </p:sp>
      <p:grpSp>
        <p:nvGrpSpPr>
          <p:cNvPr id="10" name="Group 9">
            <a:extLst>
              <a:ext uri="{FF2B5EF4-FFF2-40B4-BE49-F238E27FC236}">
                <a16:creationId xmlns:a16="http://schemas.microsoft.com/office/drawing/2014/main" id="{C021DC25-D827-4A70-A718-2CCC068FFA97}"/>
              </a:ext>
            </a:extLst>
          </p:cNvPr>
          <p:cNvGrpSpPr/>
          <p:nvPr/>
        </p:nvGrpSpPr>
        <p:grpSpPr>
          <a:xfrm>
            <a:off x="1607536" y="2413088"/>
            <a:ext cx="6442578" cy="3498233"/>
            <a:chOff x="1607536" y="2413088"/>
            <a:chExt cx="6442578" cy="3498233"/>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A2CB88-ADFC-41FE-9CD3-8678D2669183}"/>
                    </a:ext>
                  </a:extLst>
                </p:cNvPr>
                <p:cNvSpPr txBox="1"/>
                <p:nvPr/>
              </p:nvSpPr>
              <p:spPr>
                <a:xfrm>
                  <a:off x="2552731" y="2413088"/>
                  <a:ext cx="2629374"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=61, </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=60,</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sub>
                        </m:sSub>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=20</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3BA2CB88-ADFC-41FE-9CD3-8678D2669183}"/>
                    </a:ext>
                  </a:extLst>
                </p:cNvPr>
                <p:cNvSpPr txBox="1">
                  <a:spLocks noRot="1" noChangeAspect="1" noMove="1" noResize="1" noEditPoints="1" noAdjustHandles="1" noChangeArrowheads="1" noChangeShapeType="1" noTextEdit="1"/>
                </p:cNvSpPr>
                <p:nvPr/>
              </p:nvSpPr>
              <p:spPr>
                <a:xfrm>
                  <a:off x="2552731" y="2413088"/>
                  <a:ext cx="2629374" cy="276999"/>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86D3BCB-9EB2-4BBD-9615-D417F8BDFE34}"/>
                    </a:ext>
                  </a:extLst>
                </p:cNvPr>
                <p:cNvSpPr/>
                <p:nvPr/>
              </p:nvSpPr>
              <p:spPr>
                <a:xfrm>
                  <a:off x="1607536" y="3013269"/>
                  <a:ext cx="1890389" cy="402867"/>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Σ</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mP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11</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m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12</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𝑐</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22</m:t>
                                      </m:r>
                                    </m:sub>
                                  </m:sSub>
                                </m:e>
                              </m:mr>
                            </m:m>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e>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mr>
                              <m:mr>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e>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mr>
                            </m:m>
                          </m:e>
                        </m:d>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5" name="Rectangle 4">
                  <a:extLst>
                    <a:ext uri="{FF2B5EF4-FFF2-40B4-BE49-F238E27FC236}">
                      <a16:creationId xmlns:a16="http://schemas.microsoft.com/office/drawing/2014/main" id="{F86D3BCB-9EB2-4BBD-9615-D417F8BDFE34}"/>
                    </a:ext>
                  </a:extLst>
                </p:cNvPr>
                <p:cNvSpPr>
                  <a:spLocks noRot="1" noChangeAspect="1" noMove="1" noResize="1" noEditPoints="1" noAdjustHandles="1" noChangeArrowheads="1" noChangeShapeType="1" noTextEdit="1"/>
                </p:cNvSpPr>
                <p:nvPr/>
              </p:nvSpPr>
              <p:spPr>
                <a:xfrm>
                  <a:off x="1607536" y="3013269"/>
                  <a:ext cx="1890389" cy="402867"/>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787BFF4-5FB9-4445-BA14-F055BBA3898F}"/>
                    </a:ext>
                  </a:extLst>
                </p:cNvPr>
                <p:cNvSpPr/>
                <p:nvPr/>
              </p:nvSpPr>
              <p:spPr>
                <a:xfrm>
                  <a:off x="4229555" y="3709155"/>
                  <a:ext cx="1436162"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a14:m>
                  <a: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14:m>
                    <m:oMath xmlns:m="http://schemas.openxmlformats.org/officeDocument/2006/math">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e>
                      </m:d>
                    </m:oMath>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6" name="Rectangle 5">
                  <a:extLst>
                    <a:ext uri="{FF2B5EF4-FFF2-40B4-BE49-F238E27FC236}">
                      <a16:creationId xmlns:a16="http://schemas.microsoft.com/office/drawing/2014/main" id="{4787BFF4-5FB9-4445-BA14-F055BBA3898F}"/>
                    </a:ext>
                  </a:extLst>
                </p:cNvPr>
                <p:cNvSpPr>
                  <a:spLocks noRot="1" noChangeAspect="1" noMove="1" noResize="1" noEditPoints="1" noAdjustHandles="1" noChangeArrowheads="1" noChangeShapeType="1" noTextEdit="1"/>
                </p:cNvSpPr>
                <p:nvPr/>
              </p:nvSpPr>
              <p:spPr>
                <a:xfrm>
                  <a:off x="4229555" y="3709155"/>
                  <a:ext cx="1436162" cy="276999"/>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6719CB9-98E0-4EC5-99A8-0F518263D6F2}"/>
                    </a:ext>
                  </a:extLst>
                </p:cNvPr>
                <p:cNvSpPr/>
                <p:nvPr/>
              </p:nvSpPr>
              <p:spPr>
                <a:xfrm>
                  <a:off x="4230006" y="4007211"/>
                  <a:ext cx="686534"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Σ</m:t>
                            </m:r>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7" name="Rectangle 6">
                  <a:extLst>
                    <a:ext uri="{FF2B5EF4-FFF2-40B4-BE49-F238E27FC236}">
                      <a16:creationId xmlns:a16="http://schemas.microsoft.com/office/drawing/2014/main" id="{86719CB9-98E0-4EC5-99A8-0F518263D6F2}"/>
                    </a:ext>
                  </a:extLst>
                </p:cNvPr>
                <p:cNvSpPr>
                  <a:spLocks noRot="1" noChangeAspect="1" noMove="1" noResize="1" noEditPoints="1" noAdjustHandles="1" noChangeArrowheads="1" noChangeShapeType="1" noTextEdit="1"/>
                </p:cNvSpPr>
                <p:nvPr/>
              </p:nvSpPr>
              <p:spPr>
                <a:xfrm>
                  <a:off x="4230006" y="4007211"/>
                  <a:ext cx="686534" cy="276999"/>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02FEAE-8AC1-4E18-BC56-1316F97BE12F}"/>
                    </a:ext>
                  </a:extLst>
                </p:cNvPr>
                <p:cNvSpPr/>
                <p:nvPr/>
              </p:nvSpPr>
              <p:spPr>
                <a:xfrm>
                  <a:off x="4229555" y="4930970"/>
                  <a:ext cx="2171941" cy="400302"/>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mr>
                              <m:mr>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e>
                                  <m:sSub>
                                    <m:sSub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e>
                              </m:mr>
                            </m:m>
                          </m:e>
                        </m:d>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mr>
                              <m:m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m:t>
                                  </m:r>
                                </m:e>
                              </m:mr>
                            </m:m>
                          </m:e>
                        </m:d>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8" name="Rectangle 7">
                  <a:extLst>
                    <a:ext uri="{FF2B5EF4-FFF2-40B4-BE49-F238E27FC236}">
                      <a16:creationId xmlns:a16="http://schemas.microsoft.com/office/drawing/2014/main" id="{6502FEAE-8AC1-4E18-BC56-1316F97BE12F}"/>
                    </a:ext>
                  </a:extLst>
                </p:cNvPr>
                <p:cNvSpPr>
                  <a:spLocks noRot="1" noChangeAspect="1" noMove="1" noResize="1" noEditPoints="1" noAdjustHandles="1" noChangeArrowheads="1" noChangeShapeType="1" noTextEdit="1"/>
                </p:cNvSpPr>
                <p:nvPr/>
              </p:nvSpPr>
              <p:spPr>
                <a:xfrm>
                  <a:off x="4229555" y="4930970"/>
                  <a:ext cx="2171941" cy="400302"/>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3F80A40-661A-4C48-BBD9-EF752F48C1E5}"/>
                    </a:ext>
                  </a:extLst>
                </p:cNvPr>
                <p:cNvSpPr/>
                <p:nvPr/>
              </p:nvSpPr>
              <p:spPr>
                <a:xfrm>
                  <a:off x="5939408" y="5472098"/>
                  <a:ext cx="2110706" cy="439223"/>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m:rPr>
                                <m:nor/>
                              </m:rP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6.28319</m:t>
                            </m:r>
                          </m:den>
                        </m:f>
                        <m:sSup>
                          <m:sSup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e</m:t>
                            </m:r>
                          </m:e>
                          <m:sup>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d>
                          </m:sup>
                        </m:sSup>
                        <m: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nor/>
                          </m:rP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0.0585498</m:t>
                        </m:r>
                      </m:oMath>
                    </m:oMathPara>
                  </a14:m>
                  <a:endParaRPr kumimoji="0" lang="en-US" sz="12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9" name="Rectangle 8">
                  <a:extLst>
                    <a:ext uri="{FF2B5EF4-FFF2-40B4-BE49-F238E27FC236}">
                      <a16:creationId xmlns:a16="http://schemas.microsoft.com/office/drawing/2014/main" id="{63F80A40-661A-4C48-BBD9-EF752F48C1E5}"/>
                    </a:ext>
                  </a:extLst>
                </p:cNvPr>
                <p:cNvSpPr>
                  <a:spLocks noRot="1" noChangeAspect="1" noMove="1" noResize="1" noEditPoints="1" noAdjustHandles="1" noChangeArrowheads="1" noChangeShapeType="1" noTextEdit="1"/>
                </p:cNvSpPr>
                <p:nvPr/>
              </p:nvSpPr>
              <p:spPr>
                <a:xfrm>
                  <a:off x="5939408" y="5472098"/>
                  <a:ext cx="2110706" cy="439223"/>
                </a:xfrm>
                <a:prstGeom prst="rect">
                  <a:avLst/>
                </a:prstGeom>
                <a:blipFill>
                  <a:blip r:embed="rId8"/>
                  <a:stretch>
                    <a:fillRect/>
                  </a:stretch>
                </a:blipFill>
                <a:ln>
                  <a:solidFill>
                    <a:schemeClr val="tx1"/>
                  </a:solidFill>
                </a:ln>
              </p:spPr>
              <p:txBody>
                <a:bodyPr/>
                <a:lstStyle/>
                <a:p>
                  <a:r>
                    <a:rPr lang="en-US">
                      <a:noFill/>
                    </a:rPr>
                    <a:t> </a:t>
                  </a:r>
                </a:p>
              </p:txBody>
            </p:sp>
          </mc:Fallback>
        </mc:AlternateContent>
      </p:grpSp>
      <p:sp>
        <p:nvSpPr>
          <p:cNvPr id="12" name="TextBox 11">
            <a:extLst>
              <a:ext uri="{FF2B5EF4-FFF2-40B4-BE49-F238E27FC236}">
                <a16:creationId xmlns:a16="http://schemas.microsoft.com/office/drawing/2014/main" id="{204AAE15-0F13-498C-B52C-4714857E4A99}"/>
              </a:ext>
            </a:extLst>
          </p:cNvPr>
          <p:cNvSpPr txBox="1"/>
          <p:nvPr/>
        </p:nvSpPr>
        <p:spPr>
          <a:xfrm>
            <a:off x="5768842" y="1107257"/>
            <a:ext cx="1994392" cy="276999"/>
          </a:xfrm>
          <a:prstGeom prst="rect">
            <a:avLst/>
          </a:prstGeom>
          <a:solidFill>
            <a:schemeClr val="accent4">
              <a:lumMod val="60000"/>
              <a:lumOff val="40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Click to see worked example.</a:t>
            </a:r>
          </a:p>
        </p:txBody>
      </p:sp>
      <p:sp>
        <p:nvSpPr>
          <p:cNvPr id="13" name="Pentagon 59">
            <a:hlinkClick r:id="" action="ppaction://hlinkshowjump?jump=nextslide"/>
            <a:extLst>
              <a:ext uri="{FF2B5EF4-FFF2-40B4-BE49-F238E27FC236}">
                <a16:creationId xmlns:a16="http://schemas.microsoft.com/office/drawing/2014/main" id="{28A9CA72-E0F1-4DDC-9509-D8BD5C7E5551}"/>
              </a:ext>
            </a:extLst>
          </p:cNvPr>
          <p:cNvSpPr/>
          <p:nvPr/>
        </p:nvSpPr>
        <p:spPr>
          <a:xfrm>
            <a:off x="6911864" y="6035757"/>
            <a:ext cx="959142" cy="184666"/>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square" lIns="91440" tIns="0" rIns="91440" bIns="0" rtlCol="0" anchor="ctr">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solidFill>
                  <a:srgbClr val="FFFF00"/>
                </a:solidFill>
                <a:effectLst/>
                <a:uLnTx/>
                <a:uFillTx/>
                <a:latin typeface="Calibri" panose="020F0502020204030204"/>
                <a:ea typeface="+mn-ea"/>
                <a:cs typeface="+mn-cs"/>
              </a:rPr>
              <a:t>Next Slide</a:t>
            </a:r>
          </a:p>
        </p:txBody>
      </p:sp>
      <p:grpSp>
        <p:nvGrpSpPr>
          <p:cNvPr id="14" name="Group 13">
            <a:extLst>
              <a:ext uri="{FF2B5EF4-FFF2-40B4-BE49-F238E27FC236}">
                <a16:creationId xmlns:a16="http://schemas.microsoft.com/office/drawing/2014/main" id="{380188B0-C739-40E0-A799-F92E4BEE19C3}"/>
              </a:ext>
            </a:extLst>
          </p:cNvPr>
          <p:cNvGrpSpPr/>
          <p:nvPr/>
        </p:nvGrpSpPr>
        <p:grpSpPr>
          <a:xfrm>
            <a:off x="6237818" y="5479963"/>
            <a:ext cx="2841163" cy="1272989"/>
            <a:chOff x="1703294" y="1380564"/>
            <a:chExt cx="4141694" cy="1855695"/>
          </a:xfrm>
        </p:grpSpPr>
        <p:pic>
          <p:nvPicPr>
            <p:cNvPr id="15" name="Picture 14">
              <a:extLst>
                <a:ext uri="{FF2B5EF4-FFF2-40B4-BE49-F238E27FC236}">
                  <a16:creationId xmlns:a16="http://schemas.microsoft.com/office/drawing/2014/main" id="{531B6C8D-F6A5-497D-87B6-E1FA2905E20F}"/>
                </a:ext>
              </a:extLst>
            </p:cNvPr>
            <p:cNvPicPr>
              <a:picLocks noChangeAspect="1"/>
            </p:cNvPicPr>
            <p:nvPr/>
          </p:nvPicPr>
          <p:blipFill>
            <a:blip r:embed="rId9"/>
            <a:stretch>
              <a:fillRect/>
            </a:stretch>
          </p:blipFill>
          <p:spPr>
            <a:xfrm>
              <a:off x="1703294" y="1380564"/>
              <a:ext cx="4141694" cy="1855695"/>
            </a:xfrm>
            <a:prstGeom prst="rect">
              <a:avLst/>
            </a:prstGeom>
          </p:spPr>
        </p:pic>
        <p:sp>
          <p:nvSpPr>
            <p:cNvPr id="16" name="Rectangle 15">
              <a:extLst>
                <a:ext uri="{FF2B5EF4-FFF2-40B4-BE49-F238E27FC236}">
                  <a16:creationId xmlns:a16="http://schemas.microsoft.com/office/drawing/2014/main" id="{AAA9D81A-23B3-4574-B613-DCEAAAF68DF1}"/>
                </a:ext>
              </a:extLst>
            </p:cNvPr>
            <p:cNvSpPr/>
            <p:nvPr/>
          </p:nvSpPr>
          <p:spPr>
            <a:xfrm>
              <a:off x="3458583" y="1541930"/>
              <a:ext cx="2232212" cy="1523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Ankit Shah, you have been honored with the Eagle Eye Award for spotting errors on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Congratulations and thank you for your help in improving this presentation.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uLnTx/>
                  <a:uFillTx/>
                  <a:latin typeface="Calibri" panose="020F0502020204030204"/>
                  <a:ea typeface="+mn-ea"/>
                  <a:cs typeface="+mn-cs"/>
                </a:rPr>
                <a:t>CLICK TO DISMISS</a:t>
              </a:r>
            </a:p>
          </p:txBody>
        </p:sp>
        <p:pic>
          <p:nvPicPr>
            <p:cNvPr id="17" name="Picture 16">
              <a:extLst>
                <a:ext uri="{FF2B5EF4-FFF2-40B4-BE49-F238E27FC236}">
                  <a16:creationId xmlns:a16="http://schemas.microsoft.com/office/drawing/2014/main" id="{D6D1757C-27B6-441C-AE26-F148A52D9A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41898" y="1541931"/>
              <a:ext cx="1245500" cy="1523998"/>
            </a:xfrm>
            <a:prstGeom prst="rect">
              <a:avLst/>
            </a:prstGeom>
          </p:spPr>
        </p:pic>
      </p:grpSp>
    </p:spTree>
    <p:extLst>
      <p:ext uri="{BB962C8B-B14F-4D97-AF65-F5344CB8AC3E}">
        <p14:creationId xmlns:p14="http://schemas.microsoft.com/office/powerpoint/2010/main" val="359583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nextCondLst>
                <p:cond evt="onClick" delay="0">
                  <p:tgtEl>
                    <p:spTgt spid="1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16"/>
              <p:cNvSpPr/>
              <p:nvPr/>
            </p:nvSpPr>
            <p:spPr>
              <a:xfrm>
                <a:off x="313588" y="2345857"/>
                <a:ext cx="8821261" cy="225254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5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e>
                              </m:d>
                            </m:e>
                            <m:sup>
                              <m:f>
                                <m:f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num>
                                <m:den>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sup>
                          </m:sSup>
                          <m:rad>
                            <m:radPr>
                              <m:degHide m:val="on"/>
                              <m:ctrlPr>
                                <a:rPr kumimoji="0" lang="en-US" sz="5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radPr>
                            <m:deg/>
                            <m:e>
                              <m:d>
                                <m:dPr>
                                  <m:begChr m:val="|"/>
                                  <m:endChr m:val="|"/>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l-GR"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rad>
                        </m:den>
                      </m:f>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5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5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5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e>
                            <m:sup>
                              <m:r>
                                <a:rPr kumimoji="0" lang="en-US" sz="5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oMath>
                  </m:oMathPara>
                </a14:m>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313588" y="2345857"/>
                <a:ext cx="8821261" cy="2252540"/>
              </a:xfrm>
              <a:prstGeom prst="rect">
                <a:avLst/>
              </a:prstGeom>
              <a:blipFill rotWithShape="0">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solidFill>
                  <a:prstClr val="black"/>
                </a:solidFill>
              </a:rPr>
              <a:t>Calculation of the PDF of the </a:t>
            </a:r>
            <a:r>
              <a:rPr lang="en-US" dirty="0" err="1">
                <a:solidFill>
                  <a:prstClr val="black"/>
                </a:solidFill>
              </a:rPr>
              <a:t>multinormal</a:t>
            </a:r>
            <a:r>
              <a:rPr lang="en-US" dirty="0">
                <a:solidFill>
                  <a:prstClr val="black"/>
                </a:solidFill>
              </a:rPr>
              <a:t> distribution</a:t>
            </a:r>
            <a:endParaRPr lang="en-US" dirty="0"/>
          </a:p>
        </p:txBody>
      </p:sp>
      <mc:AlternateContent xmlns:mc="http://schemas.openxmlformats.org/markup-compatibility/2006" xmlns:a14="http://schemas.microsoft.com/office/drawing/2010/main">
        <mc:Choice Requires="a14">
          <p:sp>
            <p:nvSpPr>
              <p:cNvPr id="47" name="Rectangle 46"/>
              <p:cNvSpPr/>
              <p:nvPr/>
            </p:nvSpPr>
            <p:spPr>
              <a:xfrm>
                <a:off x="323657" y="835526"/>
                <a:ext cx="3060567" cy="1169551"/>
              </a:xfrm>
              <a:prstGeom prst="rect">
                <a:avLst/>
              </a:prstGeom>
              <a:solidFill>
                <a:schemeClr val="bg2">
                  <a:lumMod val="90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covariance matrix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for a given numerical dataset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can be found using callable functions available in most numerical software development platforms.</a:t>
                </a:r>
              </a:p>
            </p:txBody>
          </p:sp>
        </mc:Choice>
        <mc:Fallback xmlns="">
          <p:sp>
            <p:nvSpPr>
              <p:cNvPr id="47" name="Rectangle 46"/>
              <p:cNvSpPr>
                <a:spLocks noRot="1" noChangeAspect="1" noMove="1" noResize="1" noEditPoints="1" noAdjustHandles="1" noChangeArrowheads="1" noChangeShapeType="1" noTextEdit="1"/>
              </p:cNvSpPr>
              <p:nvPr/>
            </p:nvSpPr>
            <p:spPr>
              <a:xfrm>
                <a:off x="323657" y="835526"/>
                <a:ext cx="3060567" cy="1169551"/>
              </a:xfrm>
              <a:prstGeom prst="rect">
                <a:avLst/>
              </a:prstGeom>
              <a:blipFill rotWithShape="0">
                <a:blip r:embed="rId3"/>
                <a:stretch>
                  <a:fillRect b="-3030"/>
                </a:stretch>
              </a:blipFill>
              <a:ln w="381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p:cNvSpPr/>
              <p:nvPr/>
            </p:nvSpPr>
            <p:spPr>
              <a:xfrm>
                <a:off x="189928" y="4598397"/>
                <a:ext cx="4523474" cy="1528175"/>
              </a:xfrm>
              <a:prstGeom prst="rect">
                <a:avLst/>
              </a:prstGeom>
              <a:solidFill>
                <a:schemeClr val="accent2">
                  <a:lumMod val="60000"/>
                  <a:lumOff val="40000"/>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determinant of the covariance matrix can be found using callable functions available in most numerical software development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the simple case of a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covariance matrix </a:t>
                </a:r>
                <a14:m>
                  <m:oMath xmlns:m="http://schemas.openxmlformats.org/officeDocument/2006/math">
                    <m:d>
                      <m:dPr>
                        <m:begChr m:val="["/>
                        <m:endChr m:val="]"/>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e>
                          </m:mr>
                        </m:m>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determinant is readily calculated as </a:t>
                </a:r>
                <a14:m>
                  <m:oMath xmlns:m="http://schemas.openxmlformats.org/officeDocument/2006/math">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8" name="Rectangle 47"/>
              <p:cNvSpPr>
                <a:spLocks noRot="1" noChangeAspect="1" noMove="1" noResize="1" noEditPoints="1" noAdjustHandles="1" noChangeArrowheads="1" noChangeShapeType="1" noTextEdit="1"/>
              </p:cNvSpPr>
              <p:nvPr/>
            </p:nvSpPr>
            <p:spPr>
              <a:xfrm>
                <a:off x="189928" y="4598397"/>
                <a:ext cx="4523474" cy="1528175"/>
              </a:xfrm>
              <a:prstGeom prst="rect">
                <a:avLst/>
              </a:prstGeom>
              <a:blipFill rotWithShape="0">
                <a:blip r:embed="rId4"/>
                <a:stretch>
                  <a:fillRect r="-668" b="-2335"/>
                </a:stretch>
              </a:blipFill>
              <a:ln w="38100">
                <a:solidFill>
                  <a:srgbClr val="92D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3817855" y="567499"/>
                <a:ext cx="5109329" cy="1671355"/>
              </a:xfrm>
              <a:prstGeom prst="rect">
                <a:avLst/>
              </a:prstGeom>
              <a:solidFill>
                <a:schemeClr val="accent6">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inverse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of the covariance matrix for a given numerical dataset (</a:t>
                </a: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can be found using callable functions available in most numerical software development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the simple case of a </a:t>
                </a:r>
                <a14:m>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covariance matrix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e>
                          </m:mr>
                        </m:m>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inverse is readily calculated as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e>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mr>
                          <m:m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e>
                          </m:mr>
                        </m:m>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e>
                    </m:d>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9" name="Rectangle 48"/>
              <p:cNvSpPr>
                <a:spLocks noRot="1" noChangeAspect="1" noMove="1" noResize="1" noEditPoints="1" noAdjustHandles="1" noChangeArrowheads="1" noChangeShapeType="1" noTextEdit="1"/>
              </p:cNvSpPr>
              <p:nvPr/>
            </p:nvSpPr>
            <p:spPr>
              <a:xfrm>
                <a:off x="3817855" y="567499"/>
                <a:ext cx="5109329" cy="1671355"/>
              </a:xfrm>
              <a:prstGeom prst="rect">
                <a:avLst/>
              </a:prstGeom>
              <a:blipFill rotWithShape="0">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4801385" y="3573391"/>
                <a:ext cx="4125799" cy="2121478"/>
              </a:xfrm>
              <a:prstGeom prst="rect">
                <a:avLst/>
              </a:prstGeom>
              <a:solidFill>
                <a:srgbClr val="FFFF00"/>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For a given feature vector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scalar quantity </a:t>
                </a:r>
                <a14:m>
                  <m:oMath xmlns:m="http://schemas.openxmlformats.org/officeDocument/2006/math">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𝝁</m:t>
                        </m:r>
                      </m:e>
                    </m:d>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𝝁</m:t>
                            </m:r>
                          </m:e>
                        </m:d>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can be found using matrix multiplication functions available in most numerical software development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Alternatively, by defining the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dimensional vector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𝝁</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and the matrix </a:t>
                </a:r>
                <a14:m>
                  <m:oMath xmlns:m="http://schemas.openxmlformats.org/officeDocument/2006/math">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m:rPr>
                            <m:sty m:val="p"/>
                          </m:rPr>
                          <a:rPr kumimoji="0" lang="el-GR"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equivalent scalar quantity </a:t>
                </a:r>
                <a14:m>
                  <m:oMath xmlns:m="http://schemas.openxmlformats.org/officeDocument/2006/math">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𝒛</m:t>
                        </m:r>
                      </m:e>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is easily calculated as </a:t>
                </a:r>
                <a14:m>
                  <m:oMath xmlns:m="http://schemas.openxmlformats.org/officeDocument/2006/math">
                    <m:nary>
                      <m:nary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up>
                      <m:e>
                        <m:nary>
                          <m:naryPr>
                            <m: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𝑑</m:t>
                            </m:r>
                          </m:sup>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𝑘</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4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𝑗𝑘</m:t>
                                </m:r>
                              </m:sub>
                            </m:sSub>
                          </m:e>
                        </m:nary>
                      </m:e>
                    </m:nary>
                  </m:oMath>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Rectangle 51"/>
              <p:cNvSpPr>
                <a:spLocks noRot="1" noChangeAspect="1" noMove="1" noResize="1" noEditPoints="1" noAdjustHandles="1" noChangeArrowheads="1" noChangeShapeType="1" noTextEdit="1"/>
              </p:cNvSpPr>
              <p:nvPr/>
            </p:nvSpPr>
            <p:spPr>
              <a:xfrm>
                <a:off x="4801385" y="3573391"/>
                <a:ext cx="4125799" cy="2121478"/>
              </a:xfrm>
              <a:prstGeom prst="rect">
                <a:avLst/>
              </a:prstGeom>
              <a:blipFill rotWithShape="0">
                <a:blip r:embed="rId6"/>
                <a:stretch>
                  <a:fillRect l="-5132" b="-20056"/>
                </a:stretch>
              </a:blipFill>
              <a:ln w="38100">
                <a:solidFill>
                  <a:srgbClr val="00B0F0"/>
                </a:solidFill>
              </a:ln>
            </p:spPr>
            <p:txBody>
              <a:bodyPr/>
              <a:lstStyle/>
              <a:p>
                <a:r>
                  <a:rPr lang="en-US">
                    <a:noFill/>
                  </a:rPr>
                  <a:t> </a:t>
                </a:r>
              </a:p>
            </p:txBody>
          </p:sp>
        </mc:Fallback>
      </mc:AlternateContent>
      <p:pic>
        <p:nvPicPr>
          <p:cNvPr id="55" name="Picture 54"/>
          <p:cNvPicPr>
            <a:picLocks noChangeAspect="1"/>
          </p:cNvPicPr>
          <p:nvPr/>
        </p:nvPicPr>
        <p:blipFill>
          <a:blip r:embed="rId7"/>
          <a:stretch>
            <a:fillRect/>
          </a:stretch>
        </p:blipFill>
        <p:spPr>
          <a:xfrm>
            <a:off x="2794163" y="3721570"/>
            <a:ext cx="762066" cy="810838"/>
          </a:xfrm>
          <a:prstGeom prst="rect">
            <a:avLst/>
          </a:prstGeom>
        </p:spPr>
      </p:pic>
      <p:pic>
        <p:nvPicPr>
          <p:cNvPr id="56" name="Picture 55"/>
          <p:cNvPicPr>
            <a:picLocks noChangeAspect="1"/>
          </p:cNvPicPr>
          <p:nvPr/>
        </p:nvPicPr>
        <p:blipFill>
          <a:blip r:embed="rId8"/>
          <a:stretch>
            <a:fillRect/>
          </a:stretch>
        </p:blipFill>
        <p:spPr>
          <a:xfrm>
            <a:off x="2952672" y="3816066"/>
            <a:ext cx="445047" cy="621846"/>
          </a:xfrm>
          <a:prstGeom prst="rect">
            <a:avLst/>
          </a:prstGeom>
        </p:spPr>
      </p:pic>
      <p:pic>
        <p:nvPicPr>
          <p:cNvPr id="57" name="Picture 56"/>
          <p:cNvPicPr>
            <a:picLocks noChangeAspect="1"/>
          </p:cNvPicPr>
          <p:nvPr/>
        </p:nvPicPr>
        <p:blipFill>
          <a:blip r:embed="rId9"/>
          <a:stretch>
            <a:fillRect/>
          </a:stretch>
        </p:blipFill>
        <p:spPr>
          <a:xfrm>
            <a:off x="4790441" y="2491040"/>
            <a:ext cx="4157832" cy="957155"/>
          </a:xfrm>
          <a:prstGeom prst="rect">
            <a:avLst/>
          </a:prstGeom>
        </p:spPr>
      </p:pic>
      <p:pic>
        <p:nvPicPr>
          <p:cNvPr id="58" name="Picture 57"/>
          <p:cNvPicPr>
            <a:picLocks noChangeAspect="1"/>
          </p:cNvPicPr>
          <p:nvPr/>
        </p:nvPicPr>
        <p:blipFill>
          <a:blip r:embed="rId10"/>
          <a:stretch>
            <a:fillRect/>
          </a:stretch>
        </p:blipFill>
        <p:spPr>
          <a:xfrm>
            <a:off x="6231520" y="2646501"/>
            <a:ext cx="993734" cy="646232"/>
          </a:xfrm>
          <a:prstGeom prst="rect">
            <a:avLst/>
          </a:prstGeom>
        </p:spPr>
      </p:pic>
      <p:sp>
        <p:nvSpPr>
          <p:cNvPr id="59" name="Rectangle 58"/>
          <p:cNvSpPr/>
          <p:nvPr/>
        </p:nvSpPr>
        <p:spPr>
          <a:xfrm>
            <a:off x="1438591" y="780156"/>
            <a:ext cx="6266814" cy="120032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Click on any box inside this formula to get a description. Click on the same box again to dismiss.</a:t>
            </a:r>
          </a:p>
        </p:txBody>
      </p:sp>
      <p:sp>
        <p:nvSpPr>
          <p:cNvPr id="60" name="Pentagon 59">
            <a:hlinkClick r:id="" action="ppaction://hlinkshowjump?jump=nextslide"/>
          </p:cNvPr>
          <p:cNvSpPr/>
          <p:nvPr/>
        </p:nvSpPr>
        <p:spPr>
          <a:xfrm>
            <a:off x="7090972" y="5778870"/>
            <a:ext cx="1787063" cy="430887"/>
          </a:xfrm>
          <a:prstGeom prst="homePlate">
            <a:avLst/>
          </a:prstGeom>
          <a:solidFill>
            <a:srgbClr val="820000"/>
          </a:solidFill>
          <a:effectLst/>
        </p:spPr>
        <p:style>
          <a:lnRef idx="1">
            <a:schemeClr val="accent2"/>
          </a:lnRef>
          <a:fillRef idx="3">
            <a:schemeClr val="accent2"/>
          </a:fillRef>
          <a:effectRef idx="2">
            <a:schemeClr val="accent2"/>
          </a:effectRef>
          <a:fontRef idx="minor">
            <a:schemeClr val="lt1"/>
          </a:fontRef>
        </p:style>
        <p:txBody>
          <a:bodyPr wrap="none" lIns="91440" tIns="0" rIns="91440" bIns="0" rtlCol="0" anchor="ctr">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solidFill>
                  <a:srgbClr val="FFFF00"/>
                </a:solidFill>
                <a:effectLst/>
                <a:uLnTx/>
                <a:uFillTx/>
                <a:latin typeface="Calibri" panose="020F0502020204030204"/>
                <a:ea typeface="+mn-ea"/>
                <a:cs typeface="+mn-cs"/>
              </a:rPr>
              <a:t>Next Slide</a:t>
            </a:r>
          </a:p>
        </p:txBody>
      </p:sp>
    </p:spTree>
    <p:extLst>
      <p:ext uri="{BB962C8B-B14F-4D97-AF65-F5344CB8AC3E}">
        <p14:creationId xmlns:p14="http://schemas.microsoft.com/office/powerpoint/2010/main" val="8931980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0"/>
                                        <p:tgtEl>
                                          <p:spTgt spid="59"/>
                                        </p:tgtEl>
                                      </p:cBhvr>
                                    </p:animEffect>
                                  </p:childTnLst>
                                  <p:subTnLst>
                                    <p:set>
                                      <p:cBhvr override="childStyle">
                                        <p:cTn dur="1" fill="hold" display="0" masterRel="sameClick" afterEffect="1">
                                          <p:stCondLst>
                                            <p:cond evt="end" delay="0">
                                              <p:tn val="13"/>
                                            </p:cond>
                                          </p:stCondLst>
                                        </p:cTn>
                                        <p:tgtEl>
                                          <p:spTgt spid="5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55"/>
                    </p:tgtEl>
                  </p:cond>
                </p:stCondLst>
                <p:endSync evt="end" delay="0">
                  <p:rtn val="all"/>
                </p:endSync>
                <p:childTnLst>
                  <p:par>
                    <p:cTn id="17" fill="hold">
                      <p:stCondLst>
                        <p:cond delay="0"/>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subTnLst>
                                    <p:set>
                                      <p:cBhvr override="childStyle">
                                        <p:cTn dur="1" fill="hold" display="0" masterRel="nextClick" afterEffect="1"/>
                                        <p:tgtEl>
                                          <p:spTgt spid="48"/>
                                        </p:tgtEl>
                                        <p:attrNameLst>
                                          <p:attrName>style.visibility</p:attrName>
                                        </p:attrNameLst>
                                      </p:cBhvr>
                                      <p:to>
                                        <p:strVal val="hidden"/>
                                      </p:to>
                                    </p:set>
                                  </p:subTnLst>
                                </p:cTn>
                              </p:par>
                            </p:childTnLst>
                          </p:cTn>
                        </p:par>
                      </p:childTnLst>
                    </p:cTn>
                  </p:par>
                </p:childTnLst>
              </p:cTn>
              <p:nextCondLst>
                <p:cond evt="onClick" delay="0">
                  <p:tgtEl>
                    <p:spTgt spid="55"/>
                  </p:tgtEl>
                </p:cond>
              </p:nextCondLst>
            </p:seq>
            <p:seq concurrent="1" nextAc="seek">
              <p:cTn id="21" restart="whenNotActive" fill="hold" evtFilter="cancelBubble" nodeType="interactiveSeq">
                <p:stCondLst>
                  <p:cond evt="onClick" delay="0">
                    <p:tgtEl>
                      <p:spTgt spid="56"/>
                    </p:tgtEl>
                  </p:cond>
                </p:stCondLst>
                <p:endSync evt="end" delay="0">
                  <p:rtn val="all"/>
                </p:endSync>
                <p:childTnLst>
                  <p:par>
                    <p:cTn id="22" fill="hold">
                      <p:stCondLst>
                        <p:cond delay="0"/>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7"/>
                                        </p:tgtEl>
                                        <p:attrNameLst>
                                          <p:attrName>style.visibility</p:attrName>
                                        </p:attrNameLst>
                                      </p:cBhvr>
                                      <p:to>
                                        <p:strVal val="visible"/>
                                      </p:to>
                                    </p:se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childTnLst>
              </p:cTn>
              <p:nextCondLst>
                <p:cond evt="onClick" delay="0">
                  <p:tgtEl>
                    <p:spTgt spid="56"/>
                  </p:tgtEl>
                </p:cond>
              </p:nextCondLst>
            </p:seq>
            <p:seq concurrent="1" nextAc="seek">
              <p:cTn id="26" restart="whenNotActive" fill="hold" evtFilter="cancelBubble" nodeType="interactiveSeq">
                <p:stCondLst>
                  <p:cond evt="onClick" delay="0">
                    <p:tgtEl>
                      <p:spTgt spid="57"/>
                    </p:tgtEl>
                  </p:cond>
                </p:stCondLst>
                <p:endSync evt="end" delay="0">
                  <p:rtn val="all"/>
                </p:endSync>
                <p:childTnLst>
                  <p:par>
                    <p:cTn id="27" fill="hold">
                      <p:stCondLst>
                        <p:cond delay="0"/>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childTnLst>
              </p:cTn>
              <p:nextCondLst>
                <p:cond evt="onClick" delay="0">
                  <p:tgtEl>
                    <p:spTgt spid="57"/>
                  </p:tgtEl>
                </p:cond>
              </p:nextCondLst>
            </p:seq>
            <p:seq concurrent="1" nextAc="seek">
              <p:cTn id="31" restart="whenNotActive" fill="hold" evtFilter="cancelBubble" nodeType="interactiveSeq">
                <p:stCondLst>
                  <p:cond evt="onClick" delay="0">
                    <p:tgtEl>
                      <p:spTgt spid="58"/>
                    </p:tgtEl>
                  </p:cond>
                </p:stCondLst>
                <p:endSync evt="end" delay="0">
                  <p:rtn val="all"/>
                </p:endSync>
                <p:childTnLst>
                  <p:par>
                    <p:cTn id="32" fill="hold">
                      <p:stCondLst>
                        <p:cond delay="0"/>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subTnLst>
                                    <p:set>
                                      <p:cBhvr override="childStyle">
                                        <p:cTn dur="1" fill="hold" display="0" masterRel="nextClick" afterEffect="1"/>
                                        <p:tgtEl>
                                          <p:spTgt spid="49"/>
                                        </p:tgtEl>
                                        <p:attrNameLst>
                                          <p:attrName>style.visibility</p:attrName>
                                        </p:attrNameLst>
                                      </p:cBhvr>
                                      <p:to>
                                        <p:strVal val="hidden"/>
                                      </p:to>
                                    </p:set>
                                  </p:subTnLst>
                                </p:cTn>
                              </p:par>
                            </p:childTnLst>
                          </p:cTn>
                        </p:par>
                      </p:childTnLst>
                    </p:cTn>
                  </p:par>
                </p:childTnLst>
              </p:cTn>
              <p:nextCondLst>
                <p:cond evt="onClick" delay="0">
                  <p:tgtEl>
                    <p:spTgt spid="58"/>
                  </p:tgtEl>
                </p:cond>
              </p:nextCondLst>
            </p:seq>
          </p:childTnLst>
        </p:cTn>
      </p:par>
    </p:tnLst>
    <p:bldLst>
      <p:bldP spid="47" grpId="0" animBg="1"/>
      <p:bldP spid="48" grpId="0" animBg="1"/>
      <p:bldP spid="49" grpId="0" animBg="1"/>
      <p:bldP spid="52"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2 (unofficial)</a:t>
            </a:r>
          </a:p>
        </p:txBody>
      </p:sp>
      <p:sp>
        <p:nvSpPr>
          <p:cNvPr id="4" name="Rectangle 3">
            <a:extLst>
              <a:ext uri="{FF2B5EF4-FFF2-40B4-BE49-F238E27FC236}">
                <a16:creationId xmlns:a16="http://schemas.microsoft.com/office/drawing/2014/main" id="{81BE59F1-42B0-40E1-A72E-EA6AEDA6D051}"/>
              </a:ext>
            </a:extLst>
          </p:cNvPr>
          <p:cNvSpPr/>
          <p:nvPr/>
        </p:nvSpPr>
        <p:spPr>
          <a:xfrm>
            <a:off x="364640" y="523158"/>
            <a:ext cx="7959013" cy="5047536"/>
          </a:xfrm>
          <a:prstGeom prst="rect">
            <a:avLst/>
          </a:prstGeom>
        </p:spPr>
        <p:txBody>
          <a:bodyPr wrap="square">
            <a:spAutoFit/>
          </a:bodyPr>
          <a:lstStyle/>
          <a:p>
            <a:pPr marL="342900" indent="-342900">
              <a:buFont typeface="+mj-lt"/>
              <a:buAutoNum type="arabicPeriod"/>
            </a:pPr>
            <a:r>
              <a:rPr lang="en-US" sz="1400" dirty="0"/>
              <a:t>The dataset that you need is in one of the sheets of the Excel file attached. The other sheets contain shaded cells meant to be filled in by you. Examine the sheets carefully and understand what must be computed or described. Except for cutting and pasting your results in the specific cells provided, do not alter the spreadsheet in any other way. This is the only recognized means of submitting this assignment.</a:t>
            </a:r>
          </a:p>
          <a:p>
            <a:pPr marL="342900" indent="-342900">
              <a:buFont typeface="+mj-lt"/>
              <a:buAutoNum type="arabicPeriod"/>
            </a:pPr>
            <a:r>
              <a:rPr lang="en-US" sz="1400" dirty="0"/>
              <a:t>Construct separate 2D histograms for male and female heights. You decide on the number of bins to use, making sure there is sufficient resolution and bin-filling. Represent height in rows, and handspan in columns -- both in ascending order of magnitude of the feature. Do not use a built-in histogram program. </a:t>
            </a:r>
          </a:p>
          <a:p>
            <a:pPr marL="342900" indent="-342900">
              <a:buFont typeface="+mj-lt"/>
              <a:buAutoNum type="arabicPeriod"/>
            </a:pPr>
            <a:r>
              <a:rPr lang="en-US" sz="1400" dirty="0"/>
              <a:t>Find the parameters of two 2D Gaussian models for the 2 PDFs to describe the data. Let the first dimension represent height, and the second dimension represent handspan. You may use built-in functions to compute these parameters, but do not use a built-in function to compute the pdf. </a:t>
            </a:r>
          </a:p>
          <a:p>
            <a:pPr marL="342900" indent="-342900">
              <a:buFont typeface="+mj-lt"/>
              <a:buAutoNum type="arabicPeriod"/>
            </a:pPr>
            <a:r>
              <a:rPr lang="en-US" sz="1400" dirty="0"/>
              <a:t>Based on the histograms and Gaussian models, compute the likely gender (with probability) of individuals with measurements as given below (Height in inches, handspan in centimeters). What are your observations?</a:t>
            </a:r>
          </a:p>
          <a:p>
            <a:pPr marL="342900" indent="-342900">
              <a:buFont typeface="+mj-lt"/>
              <a:buAutoNum type="arabicPeriod"/>
            </a:pPr>
            <a:r>
              <a:rPr lang="en-US" sz="1400" dirty="0"/>
              <a:t>Height  Handspan</a:t>
            </a:r>
            <a:br>
              <a:rPr lang="en-US" sz="1400" dirty="0"/>
            </a:br>
            <a:r>
              <a:rPr lang="en-US" sz="1400" dirty="0"/>
              <a:t>69       17.5</a:t>
            </a:r>
            <a:br>
              <a:rPr lang="en-US" sz="1400" dirty="0"/>
            </a:br>
            <a:r>
              <a:rPr lang="en-US" sz="1400" dirty="0"/>
              <a:t>66       22</a:t>
            </a:r>
            <a:br>
              <a:rPr lang="en-US" sz="1400" dirty="0"/>
            </a:br>
            <a:r>
              <a:rPr lang="en-US" sz="1400" dirty="0"/>
              <a:t>70       21.5</a:t>
            </a:r>
            <a:br>
              <a:rPr lang="en-US" sz="1400" dirty="0"/>
            </a:br>
            <a:r>
              <a:rPr lang="en-US" sz="1400" dirty="0"/>
              <a:t>69       23.5</a:t>
            </a:r>
          </a:p>
          <a:p>
            <a:pPr marL="342900" indent="-342900">
              <a:buFont typeface="+mj-lt"/>
              <a:buAutoNum type="arabicPeriod"/>
            </a:pPr>
            <a:r>
              <a:rPr lang="en-US" sz="1400" b="1" u="sng" dirty="0"/>
              <a:t>Extra credit: </a:t>
            </a:r>
            <a:r>
              <a:rPr lang="en-US" sz="1400" dirty="0"/>
              <a:t>Reconstruct a histogram using female model parameters that can be compared to the female histogram constructed in Part 2. Similarly, reconstruct a histogram using male model parameters.</a:t>
            </a:r>
          </a:p>
        </p:txBody>
      </p:sp>
    </p:spTree>
    <p:extLst>
      <p:ext uri="{BB962C8B-B14F-4D97-AF65-F5344CB8AC3E}">
        <p14:creationId xmlns:p14="http://schemas.microsoft.com/office/powerpoint/2010/main" val="3031136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Step-by-step: How can I build 2D Histograms?</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32C3875-AF28-4ADE-84B4-CF3FC20B7D7F}"/>
                  </a:ext>
                </a:extLst>
              </p:cNvPr>
              <p:cNvSpPr txBox="1"/>
              <p:nvPr/>
            </p:nvSpPr>
            <p:spPr>
              <a:xfrm>
                <a:off x="181768" y="649066"/>
                <a:ext cx="8780459" cy="5291962"/>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Set the number of histogram bins using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Sturges’s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Rule 𝐵=</a:t>
                </a:r>
                <a14:m>
                  <m:oMath xmlns:m="http://schemas.openxmlformats.org/officeDocument/2006/math">
                    <m:d>
                      <m:dPr>
                        <m:begChr m:val="⌈"/>
                        <m:end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unc>
                              <m:func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uncPr>
                              <m:fNa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log</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fName>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func>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or other considerations. E.g. B=15. Here,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refers to the number of samples in Class F or Class M, assumed to be equal. For simplicity, you may use the same number of bins for both the features.</a:t>
                </a:r>
              </a:p>
              <a:p>
                <a:pPr marL="285750" lvl="1" indent="-285750" defTabSz="914400">
                  <a:spcAft>
                    <a:spcPts val="1200"/>
                  </a:spcAft>
                  <a:buFont typeface="Wingdings" panose="05000000000000000000" pitchFamily="2" charset="2"/>
                  <a:buChar char="q"/>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Assume that the data is given as </a:t>
                </a:r>
                <a14:m>
                  <m:oMath xmlns:m="http://schemas.openxmlformats.org/officeDocument/2006/math">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0" smtClean="0">
                                    <a:solidFill>
                                      <a:prstClr val="black"/>
                                    </a:solidFill>
                                    <a:latin typeface="Cambria Math" panose="02040503050406030204" pitchFamily="18" charset="0"/>
                                  </a:rPr>
                                  <m:t>0</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𝑠</m:t>
                                </m:r>
                              </m:e>
                              <m:sub>
                                <m:r>
                                  <a:rPr lang="en-US" sz="1600" b="0" i="0" smtClean="0">
                                    <a:solidFill>
                                      <a:prstClr val="black"/>
                                    </a:solidFill>
                                    <a:latin typeface="Cambria Math" panose="02040503050406030204" pitchFamily="18" charset="0"/>
                                  </a:rPr>
                                  <m:t>0</m:t>
                                </m:r>
                              </m:sub>
                            </m:sSub>
                          </m:e>
                        </m:d>
                        <m:r>
                          <a:rPr lang="en-US" sz="1600">
                            <a:solidFill>
                              <a:prstClr val="black"/>
                            </a:solidFill>
                            <a:latin typeface="Cambria Math" panose="02040503050406030204" pitchFamily="18" charset="0"/>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𝑠</m:t>
                                </m:r>
                              </m:e>
                              <m:sub>
                                <m:r>
                                  <a:rPr lang="en-US" sz="1600">
                                    <a:solidFill>
                                      <a:prstClr val="black"/>
                                    </a:solidFill>
                                    <a:latin typeface="Cambria Math" panose="02040503050406030204" pitchFamily="18" charset="0"/>
                                  </a:rPr>
                                  <m:t>1</m:t>
                                </m:r>
                              </m:sub>
                            </m:sSub>
                          </m:e>
                        </m:d>
                        <m:r>
                          <a:rPr lang="en-US" sz="1600">
                            <a:solidFill>
                              <a:prstClr val="black"/>
                            </a:solidFill>
                            <a:latin typeface="Cambria Math" panose="02040503050406030204" pitchFamily="18" charset="0"/>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lang="en-US" sz="1600" i="1">
                                <a:solidFill>
                                  <a:prstClr val="black"/>
                                </a:solidFill>
                                <a:latin typeface="Cambria Math" panose="02040503050406030204" pitchFamily="18" charset="0"/>
                              </a:rPr>
                            </m:ctrlPr>
                          </m:dPr>
                          <m:e>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h</m:t>
                                </m:r>
                              </m:e>
                              <m:sub>
                                <m:r>
                                  <a:rPr lang="en-US" sz="1600" b="0" i="1" smtClean="0">
                                    <a:solidFill>
                                      <a:prstClr val="black"/>
                                    </a:solidFill>
                                    <a:latin typeface="Cambria Math" panose="02040503050406030204" pitchFamily="18" charset="0"/>
                                  </a:rPr>
                                  <m:t>𝑁</m:t>
                                </m:r>
                                <m:r>
                                  <a:rPr lang="en-US" sz="1600" b="0" i="0" smtClean="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𝑠</m:t>
                                </m:r>
                              </m:e>
                              <m:sub>
                                <m:r>
                                  <a:rPr lang="en-US" sz="1600" b="0" i="1" smtClean="0">
                                    <a:solidFill>
                                      <a:prstClr val="black"/>
                                    </a:solidFill>
                                    <a:latin typeface="Cambria Math" panose="02040503050406030204" pitchFamily="18" charset="0"/>
                                  </a:rPr>
                                  <m:t>𝑁</m:t>
                                </m:r>
                                <m:r>
                                  <a:rPr lang="en-US" sz="1600" b="0" i="0" smtClean="0">
                                    <a:solidFill>
                                      <a:prstClr val="black"/>
                                    </a:solidFill>
                                    <a:latin typeface="Cambria Math" panose="02040503050406030204" pitchFamily="18" charset="0"/>
                                  </a:rPr>
                                  <m:t>−1</m:t>
                                </m:r>
                              </m:sub>
                            </m:sSub>
                          </m:e>
                        </m:d>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where the heights are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handspans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are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the genders are given as </a:t>
                </a:r>
                <a14:m>
                  <m:oMath xmlns:m="http://schemas.openxmlformats.org/officeDocument/2006/math">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G</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b="0" i="0" smtClean="0">
                                <a:solidFill>
                                  <a:prstClr val="black"/>
                                </a:solidFill>
                                <a:latin typeface="Cambria Math" panose="02040503050406030204" pitchFamily="18" charset="0"/>
                              </a:rPr>
                              <m:t>0</m:t>
                            </m:r>
                          </m:sub>
                        </m:sSub>
                        <m:r>
                          <a:rPr lang="en-US" sz="1600">
                            <a:solidFill>
                              <a:prstClr val="black"/>
                            </a:solidFill>
                            <a:latin typeface="Cambria Math" panose="02040503050406030204" pitchFamily="18" charset="0"/>
                          </a:rPr>
                          <m:t>,</m:t>
                        </m:r>
                        <m:sSub>
                          <m:sSubPr>
                            <m:ctrlPr>
                              <a:rPr lang="en-US" sz="1600" i="1">
                                <a:solidFill>
                                  <a:prstClr val="black"/>
                                </a:solidFill>
                                <a:latin typeface="Cambria Math" panose="02040503050406030204" pitchFamily="18" charset="0"/>
                              </a:rPr>
                            </m:ctrlPr>
                          </m:sSubPr>
                          <m:e>
                            <m:r>
                              <a:rPr lang="en-US" sz="1600">
                                <a:solidFill>
                                  <a:prstClr val="black"/>
                                </a:solidFill>
                                <a:latin typeface="Cambria Math" panose="02040503050406030204" pitchFamily="18" charset="0"/>
                              </a:rPr>
                              <m:t>𝑔</m:t>
                            </m:r>
                          </m:e>
                          <m:sub>
                            <m:r>
                              <a:rPr lang="en-US" sz="1600">
                                <a:solidFill>
                                  <a:prstClr val="black"/>
                                </a:solidFill>
                                <a:latin typeface="Cambria Math" panose="02040503050406030204" pitchFamily="18" charset="0"/>
                              </a:rPr>
                              <m:t>1</m:t>
                            </m:r>
                          </m:sub>
                        </m:sSub>
                        <m:r>
                          <a:rPr lang="en-US" sz="1600">
                            <a:solidFill>
                              <a:prstClr val="black"/>
                            </a:solidFill>
                            <a:latin typeface="Cambria Math" panose="02040503050406030204" pitchFamily="18" charset="0"/>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Construct separate 2D histograms for the two classes. One way to do this is to first initialize (with zeros) two matrices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each of size </a:t>
                </a:r>
                <a14:m>
                  <m:oMath xmlns:m="http://schemas.openxmlformats.org/officeDocument/2006/math">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𝐵</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𝐵</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Next, compute the minimum and maximum of each of the features found in the </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training data </a:t>
                </a:r>
                <a:r>
                  <a:rPr kumimoji="0" lang="en-US" sz="16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mn-cs"/>
                  </a:rPr>
                  <a:t>(irrespective of class)</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Let us call these limits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max</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min</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max</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The matrices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will now be subjected to a sequence of updating operations till the histograms are built up.</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every feature vector </a:t>
                </a:r>
                <a14:m>
                  <m:oMath xmlns:m="http://schemas.openxmlformats.org/officeDocument/2006/math">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pair belonging to the training set, do:</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Transform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𝑠</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to row-column indices </a:t>
                </a:r>
                <a14:m>
                  <m:oMath xmlns:m="http://schemas.openxmlformats.org/officeDocument/2006/math">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using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𝑅𝑂𝑈𝑁𝐷</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num>
                              <m:den>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max</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den>
                            </m:f>
                          </m:e>
                        </m:d>
                      </m:e>
                    </m:d>
                  </m:oMath>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𝑐</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𝑅𝑂𝑈𝑁𝐷</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𝐵</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𝑖</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num>
                              <m:den>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max</m:t>
                                    </m:r>
                                  </m:sub>
                                </m:s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sub>
                                    <m:r>
                                      <m:rPr>
                                        <m:sty m:val="p"/>
                                      </m:r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min</m:t>
                                    </m:r>
                                  </m:sub>
                                </m:sSub>
                              </m:den>
                            </m:f>
                          </m:e>
                        </m:d>
                      </m:e>
                    </m:d>
                  </m:oMath>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If gender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𝑔</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update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begChr m:val="["/>
                        <m:endChr m:val="]"/>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Otherwise, update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as </a:t>
                </a:r>
                <a14:m>
                  <m:oMath xmlns:m="http://schemas.openxmlformats.org/officeDocument/2006/math">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𝐻</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sub>
                    </m:sSub>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𝑟</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𝑐</m:t>
                        </m:r>
                      </m:e>
                    </m:d>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4" name="TextBox 3">
                <a:extLst>
                  <a:ext uri="{FF2B5EF4-FFF2-40B4-BE49-F238E27FC236}">
                    <a16:creationId xmlns:a16="http://schemas.microsoft.com/office/drawing/2014/main" id="{232C3875-AF28-4ADE-84B4-CF3FC20B7D7F}"/>
                  </a:ext>
                </a:extLst>
              </p:cNvPr>
              <p:cNvSpPr txBox="1">
                <a:spLocks noRot="1" noChangeAspect="1" noMove="1" noResize="1" noEditPoints="1" noAdjustHandles="1" noChangeArrowheads="1" noChangeShapeType="1" noTextEdit="1"/>
              </p:cNvSpPr>
              <p:nvPr/>
            </p:nvSpPr>
            <p:spPr>
              <a:xfrm>
                <a:off x="181768" y="649066"/>
                <a:ext cx="8780459" cy="5291962"/>
              </a:xfrm>
              <a:prstGeom prst="rect">
                <a:avLst/>
              </a:prstGeom>
              <a:blipFill>
                <a:blip r:embed="rId2"/>
                <a:stretch>
                  <a:fillRect l="-278" t="-575" r="-694" b="-46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676824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51528" y="2654185"/>
            <a:ext cx="2563908" cy="54684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3756211" y="2028517"/>
            <a:ext cx="2438400" cy="5468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1" name="TextBox 30"/>
              <p:cNvSpPr txBox="1"/>
              <p:nvPr/>
            </p:nvSpPr>
            <p:spPr>
              <a:xfrm>
                <a:off x="88333" y="562093"/>
                <a:ext cx="8780459" cy="5260286"/>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Separate the data into male and female subsets</a:t>
                </a:r>
              </a:p>
              <a:p>
                <a:pPr marL="285750" marR="0" lvl="1"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Find the mean vector and the covariance matrix separately for males and females. You may use a built-in function to compute these parameters.</a:t>
                </a:r>
              </a:p>
              <a:p>
                <a:pPr marL="285750" marR="0" lvl="1"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For each requested query (height-</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vector </a:t>
                </a:r>
                <a14:m>
                  <m:oMath xmlns:m="http://schemas.openxmlformats.org/officeDocument/2006/math">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𝑠</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compute the posterior probabilities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d>
                        <m:d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num>
                        <m:den>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den>
                      </m:f>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num>
                        <m:den>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e>
                          </m:d>
                        </m:den>
                      </m:f>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See “Calculation of the PDF of the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binormal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distribution” for hints on computing the shaded quantities.</a:t>
                </a:r>
              </a:p>
              <a:p>
                <a:pPr marL="2857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Perform classification by comparing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𝑝</m:t>
                    </m:r>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e>
                    </m:d>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mc:Choice>
        <mc:Fallback xmlns="">
          <p:sp>
            <p:nvSpPr>
              <p:cNvPr id="31" name="TextBox 30"/>
              <p:cNvSpPr txBox="1">
                <a:spLocks noRot="1" noChangeAspect="1" noMove="1" noResize="1" noEditPoints="1" noAdjustHandles="1" noChangeArrowheads="1" noChangeShapeType="1" noTextEdit="1"/>
              </p:cNvSpPr>
              <p:nvPr/>
            </p:nvSpPr>
            <p:spPr>
              <a:xfrm>
                <a:off x="88333" y="562093"/>
                <a:ext cx="8780459" cy="5260286"/>
              </a:xfrm>
              <a:prstGeom prst="rect">
                <a:avLst/>
              </a:prstGeom>
              <a:blipFill rotWithShape="0">
                <a:blip r:embed="rId2"/>
                <a:stretch>
                  <a:fillRect l="-278" t="-348" b="-579"/>
                </a:stretch>
              </a:blipFill>
              <a:ln>
                <a:noFill/>
              </a:ln>
            </p:spPr>
            <p:txBody>
              <a:bodyPr/>
              <a:lstStyle/>
              <a:p>
                <a:r>
                  <a:rPr lang="en-US">
                    <a:noFill/>
                  </a:rPr>
                  <a:t> </a:t>
                </a:r>
              </a:p>
            </p:txBody>
          </p:sp>
        </mc:Fallback>
      </mc:AlternateContent>
      <p:sp>
        <p:nvSpPr>
          <p:cNvPr id="2" name="Title 1"/>
          <p:cNvSpPr>
            <a:spLocks noGrp="1"/>
          </p:cNvSpPr>
          <p:nvPr>
            <p:ph type="title"/>
          </p:nvPr>
        </p:nvSpPr>
        <p:spPr/>
        <p:txBody>
          <a:bodyPr/>
          <a:lstStyle/>
          <a:p>
            <a:r>
              <a:rPr lang="en-US" i="1"/>
              <a:t>Step-by-step: How can I build a 2D Bayesian Classifier?</a:t>
            </a:r>
            <a:endParaRPr lang="en-US"/>
          </a:p>
        </p:txBody>
      </p:sp>
    </p:spTree>
    <p:extLst>
      <p:ext uri="{BB962C8B-B14F-4D97-AF65-F5344CB8AC3E}">
        <p14:creationId xmlns:p14="http://schemas.microsoft.com/office/powerpoint/2010/main" val="873198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and Output Panels</a:t>
            </a:r>
          </a:p>
        </p:txBody>
      </p:sp>
      <p:pic>
        <p:nvPicPr>
          <p:cNvPr id="4" name="Screen Recording 3">
            <a:hlinkClick r:id="" action="ppaction://media"/>
            <a:extLst>
              <a:ext uri="{FF2B5EF4-FFF2-40B4-BE49-F238E27FC236}">
                <a16:creationId xmlns:a16="http://schemas.microsoft.com/office/drawing/2014/main" id="{5F84F424-B6A4-4C70-A1CC-F198402B4714}"/>
              </a:ext>
            </a:extLst>
          </p:cNvPr>
          <p:cNvPicPr>
            <a:picLocks noChangeAspect="1"/>
          </p:cNvPicPr>
          <p:nvPr>
            <a:videoFile r:link="rId2"/>
            <p:extLst>
              <p:ext uri="{DAA4B4D4-6D71-4841-9C94-3DE7FCFB9230}">
                <p14:media xmlns:p14="http://schemas.microsoft.com/office/powerpoint/2010/main" r:embed="rId1">
                  <p14:bmkLst>
                    <p14:bmk name="Bookmark 3" time="7206.6181"/>
                    <p14:bmk name="Bookmark 4" time="16847.9046"/>
                  </p14:bmkLst>
                </p14:media>
              </p:ext>
            </p:extLst>
          </p:nvPr>
        </p:nvPicPr>
        <p:blipFill>
          <a:blip r:embed="rId4"/>
          <a:stretch>
            <a:fillRect/>
          </a:stretch>
        </p:blipFill>
        <p:spPr>
          <a:xfrm>
            <a:off x="0" y="1738313"/>
            <a:ext cx="9144000" cy="3381375"/>
          </a:xfrm>
          <a:prstGeom prst="rect">
            <a:avLst/>
          </a:prstGeom>
        </p:spPr>
      </p:pic>
      <p:sp>
        <p:nvSpPr>
          <p:cNvPr id="3" name="TextBox 2">
            <a:extLst>
              <a:ext uri="{FF2B5EF4-FFF2-40B4-BE49-F238E27FC236}">
                <a16:creationId xmlns:a16="http://schemas.microsoft.com/office/drawing/2014/main" id="{44A49D2E-467D-42CF-A517-809810F6D5C2}"/>
              </a:ext>
            </a:extLst>
          </p:cNvPr>
          <p:cNvSpPr txBox="1"/>
          <p:nvPr/>
        </p:nvSpPr>
        <p:spPr>
          <a:xfrm>
            <a:off x="7396021" y="5119688"/>
            <a:ext cx="174797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Bookmarks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Draw curve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Draw stick figure</a:t>
            </a:r>
          </a:p>
        </p:txBody>
      </p:sp>
    </p:spTree>
    <p:extLst>
      <p:ext uri="{BB962C8B-B14F-4D97-AF65-F5344CB8AC3E}">
        <p14:creationId xmlns:p14="http://schemas.microsoft.com/office/powerpoint/2010/main" val="156880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2732864"/>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an attempt to obtain more accurate classification, we will consider an additional feature,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denoted by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Again we can build a simple classifier to determine gender from height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and handspan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by constructing “male and female histograms” separately i.e.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𝐹</m:t>
                        </m:r>
                      </m:sub>
                    </m:sSub>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h</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m:t>
                        </m:r>
                      </m:e>
                    </m:d>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this time in two dimensions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1963" marR="0" lvl="0" indent="-46196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Calibri" panose="020F0502020204030204" pitchFamily="34" charset="0"/>
                    <a:cs typeface="Times New Roman" panose="02020603050405020304" pitchFamily="18" charset="0"/>
                  </a:rPr>
                  <a:t>Query: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Given an individual’s height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we can easily “run the classifier” shown below to determine the likely gender</a:t>
                </a:r>
              </a:p>
              <a:p>
                <a:pPr marL="461963" marR="0" lvl="0" indent="-461963" algn="l" defTabSz="914400" rtl="0" eaLnBrk="1" fontAlgn="auto" latinLnBrk="0" hangingPunct="1">
                  <a:lnSpc>
                    <a:spcPct val="107000"/>
                  </a:lnSpc>
                  <a:spcBef>
                    <a:spcPts val="0"/>
                  </a:spcBef>
                  <a:spcAft>
                    <a:spcPts val="8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2732864"/>
              </a:xfrm>
              <a:prstGeom prst="rect">
                <a:avLst/>
              </a:prstGeom>
              <a:blipFill>
                <a:blip r:embed="rId2"/>
                <a:stretch>
                  <a:fillRect l="-572" t="-1339" r="-735"/>
                </a:stretch>
              </a:blipFill>
            </p:spPr>
            <p:txBody>
              <a:bodyPr/>
              <a:lstStyle/>
              <a:p>
                <a:r>
                  <a:rPr lang="en-US">
                    <a:noFill/>
                  </a:rPr>
                  <a:t> </a:t>
                </a:r>
              </a:p>
            </p:txBody>
          </p:sp>
        </mc:Fallback>
      </mc:AlternateContent>
      <p:grpSp>
        <p:nvGrpSpPr>
          <p:cNvPr id="6" name="Group 5"/>
          <p:cNvGrpSpPr/>
          <p:nvPr/>
        </p:nvGrpSpPr>
        <p:grpSpPr>
          <a:xfrm>
            <a:off x="1254441" y="3101636"/>
            <a:ext cx="2853044" cy="935567"/>
            <a:chOff x="923388" y="4091593"/>
            <a:chExt cx="2853044" cy="935567"/>
          </a:xfrm>
        </p:grpSpPr>
        <mc:AlternateContent xmlns:mc="http://schemas.openxmlformats.org/markup-compatibility/2006" xmlns:a14="http://schemas.microsoft.com/office/drawing/2010/main">
          <mc:Choice Requires="a14">
            <p:sp>
              <p:nvSpPr>
                <p:cNvPr id="8" name="Rectangle 7"/>
                <p:cNvSpPr/>
                <p:nvPr/>
              </p:nvSpPr>
              <p:spPr>
                <a:xfrm>
                  <a:off x="923388" y="4359321"/>
                  <a:ext cx="124271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d>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Rectangle 7"/>
                <p:cNvSpPr>
                  <a:spLocks noRot="1" noChangeAspect="1" noMove="1" noResize="1" noEditPoints="1" noAdjustHandles="1" noChangeArrowheads="1" noChangeShapeType="1" noTextEdit="1"/>
                </p:cNvSpPr>
                <p:nvPr/>
              </p:nvSpPr>
              <p:spPr>
                <a:xfrm>
                  <a:off x="923388" y="4359321"/>
                  <a:ext cx="1242712" cy="400110"/>
                </a:xfrm>
                <a:prstGeom prst="rect">
                  <a:avLst/>
                </a:prstGeom>
                <a:blipFill rotWithShape="0">
                  <a:blip r:embed="rId3"/>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579951" y="4359321"/>
                  <a:ext cx="11964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ℋ</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d>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Rectangle 8"/>
                <p:cNvSpPr>
                  <a:spLocks noRot="1" noChangeAspect="1" noMove="1" noResize="1" noEditPoints="1" noAdjustHandles="1" noChangeArrowheads="1" noChangeShapeType="1" noTextEdit="1"/>
                </p:cNvSpPr>
                <p:nvPr/>
              </p:nvSpPr>
              <p:spPr>
                <a:xfrm>
                  <a:off x="2579951" y="4359321"/>
                  <a:ext cx="1196481" cy="400110"/>
                </a:xfrm>
                <a:prstGeom prst="rect">
                  <a:avLst/>
                </a:prstGeom>
                <a:blipFill rotWithShape="0">
                  <a:blip r:embed="rId4"/>
                  <a:stretch>
                    <a:fillRect b="-7576"/>
                  </a:stretch>
                </a:blipFill>
              </p:spPr>
              <p:txBody>
                <a:bodyPr/>
                <a:lstStyle/>
                <a:p>
                  <a:r>
                    <a:rPr lang="en-US">
                      <a:noFill/>
                    </a:rPr>
                    <a:t> </a:t>
                  </a:r>
                </a:p>
              </p:txBody>
            </p:sp>
          </mc:Fallback>
        </mc:AlternateContent>
        <p:grpSp>
          <p:nvGrpSpPr>
            <p:cNvPr id="10" name="Group 9"/>
            <p:cNvGrpSpPr/>
            <p:nvPr/>
          </p:nvGrpSpPr>
          <p:grpSpPr>
            <a:xfrm>
              <a:off x="2170909" y="4091593"/>
              <a:ext cx="404278" cy="935567"/>
              <a:chOff x="2170909" y="4091593"/>
              <a:chExt cx="404278" cy="935567"/>
            </a:xfrm>
          </p:grpSpPr>
          <p:sp>
            <p:nvSpPr>
              <p:cNvPr id="11" name="Rectangle 10"/>
              <p:cNvSpPr/>
              <p:nvPr/>
            </p:nvSpPr>
            <p:spPr>
              <a:xfrm>
                <a:off x="2216595" y="4270079"/>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12" name="Rectangle 11"/>
              <p:cNvSpPr/>
              <p:nvPr/>
            </p:nvSpPr>
            <p:spPr>
              <a:xfrm>
                <a:off x="2216595" y="4448565"/>
                <a:ext cx="3129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13" name="Rectangle 12"/>
              <p:cNvSpPr/>
              <p:nvPr/>
            </p:nvSpPr>
            <p:spPr>
              <a:xfrm>
                <a:off x="2170909" y="4091593"/>
                <a:ext cx="40427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14" name="Rectangle 13"/>
              <p:cNvSpPr/>
              <p:nvPr/>
            </p:nvSpPr>
            <p:spPr>
              <a:xfrm>
                <a:off x="2221404" y="4627050"/>
                <a:ext cx="30328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pic>
        <p:nvPicPr>
          <p:cNvPr id="33" name="Picture 32"/>
          <p:cNvPicPr>
            <a:picLocks noChangeAspect="1"/>
          </p:cNvPicPr>
          <p:nvPr/>
        </p:nvPicPr>
        <p:blipFill>
          <a:blip r:embed="rId5"/>
          <a:stretch>
            <a:fillRect/>
          </a:stretch>
        </p:blipFill>
        <p:spPr>
          <a:xfrm>
            <a:off x="4479322" y="3039296"/>
            <a:ext cx="4217996" cy="3182395"/>
          </a:xfrm>
          <a:prstGeom prst="rect">
            <a:avLst/>
          </a:prstGeom>
        </p:spPr>
      </p:pic>
      <p:sp>
        <p:nvSpPr>
          <p:cNvPr id="34" name="TextBox 33"/>
          <p:cNvSpPr txBox="1"/>
          <p:nvPr/>
        </p:nvSpPr>
        <p:spPr>
          <a:xfrm>
            <a:off x="423185" y="5187705"/>
            <a:ext cx="3690313" cy="923330"/>
          </a:xfrm>
          <a:prstGeom prst="rect">
            <a:avLst/>
          </a:prstGeom>
          <a:solidFill>
            <a:srgbClr val="FFFF00"/>
          </a:solid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Think about the question: What formulas can we use to approximate the histograms?</a:t>
            </a:r>
          </a:p>
        </p:txBody>
      </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grpSp>
        <p:nvGrpSpPr>
          <p:cNvPr id="19" name="Group 18">
            <a:extLst>
              <a:ext uri="{FF2B5EF4-FFF2-40B4-BE49-F238E27FC236}">
                <a16:creationId xmlns:a16="http://schemas.microsoft.com/office/drawing/2014/main" id="{587D4FEF-0031-4C66-B102-EDAD7311F1BC}"/>
              </a:ext>
            </a:extLst>
          </p:cNvPr>
          <p:cNvGrpSpPr/>
          <p:nvPr/>
        </p:nvGrpSpPr>
        <p:grpSpPr>
          <a:xfrm>
            <a:off x="6237818" y="5479963"/>
            <a:ext cx="2841163" cy="1272989"/>
            <a:chOff x="6237818" y="5479963"/>
            <a:chExt cx="2841163" cy="1272989"/>
          </a:xfrm>
        </p:grpSpPr>
        <p:grpSp>
          <p:nvGrpSpPr>
            <p:cNvPr id="5" name="Group 4">
              <a:extLst>
                <a:ext uri="{FF2B5EF4-FFF2-40B4-BE49-F238E27FC236}">
                  <a16:creationId xmlns:a16="http://schemas.microsoft.com/office/drawing/2014/main" id="{2E5A48AF-0BF5-4D4B-B416-1ADEED005B97}"/>
                </a:ext>
              </a:extLst>
            </p:cNvPr>
            <p:cNvGrpSpPr/>
            <p:nvPr/>
          </p:nvGrpSpPr>
          <p:grpSpPr>
            <a:xfrm>
              <a:off x="6237818" y="5479963"/>
              <a:ext cx="2841163" cy="1272989"/>
              <a:chOff x="6237818" y="5479963"/>
              <a:chExt cx="2841163" cy="1272989"/>
            </a:xfrm>
          </p:grpSpPr>
          <p:pic>
            <p:nvPicPr>
              <p:cNvPr id="16" name="Picture 15">
                <a:extLst>
                  <a:ext uri="{FF2B5EF4-FFF2-40B4-BE49-F238E27FC236}">
                    <a16:creationId xmlns:a16="http://schemas.microsoft.com/office/drawing/2014/main" id="{759BF96B-C5FB-4DD8-BFE1-4B63BB8DBE39}"/>
                  </a:ext>
                </a:extLst>
              </p:cNvPr>
              <p:cNvPicPr>
                <a:picLocks noChangeAspect="1"/>
              </p:cNvPicPr>
              <p:nvPr/>
            </p:nvPicPr>
            <p:blipFill>
              <a:blip r:embed="rId6"/>
              <a:stretch>
                <a:fillRect/>
              </a:stretch>
            </p:blipFill>
            <p:spPr>
              <a:xfrm>
                <a:off x="6237818" y="5479963"/>
                <a:ext cx="2841163" cy="1272989"/>
              </a:xfrm>
              <a:prstGeom prst="rect">
                <a:avLst/>
              </a:prstGeom>
            </p:spPr>
          </p:pic>
          <p:pic>
            <p:nvPicPr>
              <p:cNvPr id="4" name="Picture 3" descr="A person posing for the camera&#10;&#10;Description generated with very high confidence">
                <a:extLst>
                  <a:ext uri="{FF2B5EF4-FFF2-40B4-BE49-F238E27FC236}">
                    <a16:creationId xmlns:a16="http://schemas.microsoft.com/office/drawing/2014/main" id="{D14CA8F8-7664-4CEB-8CA0-F62EA59026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2223" y="5587924"/>
                <a:ext cx="1059707" cy="1047091"/>
              </a:xfrm>
              <a:prstGeom prst="rect">
                <a:avLst/>
              </a:prstGeom>
            </p:spPr>
          </p:pic>
        </p:grpSp>
        <p:sp>
          <p:nvSpPr>
            <p:cNvPr id="17" name="Rectangle 16">
              <a:extLst>
                <a:ext uri="{FF2B5EF4-FFF2-40B4-BE49-F238E27FC236}">
                  <a16:creationId xmlns:a16="http://schemas.microsoft.com/office/drawing/2014/main" id="{C0260F89-69E1-4A1D-BA5A-0B69BA3FCD08}"/>
                </a:ext>
              </a:extLst>
            </p:cNvPr>
            <p:cNvSpPr/>
            <p:nvPr/>
          </p:nvSpPr>
          <p:spPr>
            <a:xfrm>
              <a:off x="7441930" y="5590659"/>
              <a:ext cx="1531276" cy="10454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Sandeep Gautham, you have been honored with the Eagle Eye Award for spotting errors on the previous 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Congratulations and thank you for your help in improving this presentation.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00"/>
                  </a:solidFill>
                  <a:effectLst/>
                  <a:uLnTx/>
                  <a:uFillTx/>
                  <a:latin typeface="Calibri" panose="020F0502020204030204"/>
                  <a:ea typeface="+mn-ea"/>
                  <a:cs typeface="+mn-cs"/>
                </a:rPr>
                <a:t>CLICK TO DISMISS</a:t>
              </a:r>
            </a:p>
          </p:txBody>
        </p:sp>
      </p:grpSp>
    </p:spTree>
    <p:extLst>
      <p:ext uri="{BB962C8B-B14F-4D97-AF65-F5344CB8AC3E}">
        <p14:creationId xmlns:p14="http://schemas.microsoft.com/office/powerpoint/2010/main" val="154955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Matrix A</a:t>
            </a:r>
          </a:p>
        </p:txBody>
      </p:sp>
      <p:pic>
        <p:nvPicPr>
          <p:cNvPr id="5" name="Screen Recording 4">
            <a:hlinkClick r:id="" action="ppaction://media"/>
            <a:extLst>
              <a:ext uri="{FF2B5EF4-FFF2-40B4-BE49-F238E27FC236}">
                <a16:creationId xmlns:a16="http://schemas.microsoft.com/office/drawing/2014/main" id="{7DFB28C4-F3B3-4121-A0BB-87F1AA412C94}"/>
              </a:ext>
            </a:extLst>
          </p:cNvPr>
          <p:cNvPicPr>
            <a:picLocks noChangeAspect="1"/>
          </p:cNvPicPr>
          <p:nvPr>
            <a:videoFile r:link="rId2"/>
            <p:extLst>
              <p:ext uri="{DAA4B4D4-6D71-4841-9C94-3DE7FCFB9230}">
                <p14:media xmlns:p14="http://schemas.microsoft.com/office/powerpoint/2010/main" r:embed="rId1">
                  <p14:bmkLst>
                    <p14:bmk name="Bookmark 1" time="29719.3369"/>
                  </p14:bmkLst>
                </p14:media>
              </p:ext>
            </p:extLst>
          </p:nvPr>
        </p:nvPicPr>
        <p:blipFill>
          <a:blip r:embed="rId4"/>
          <a:stretch>
            <a:fillRect/>
          </a:stretch>
        </p:blipFill>
        <p:spPr>
          <a:xfrm>
            <a:off x="0" y="1738313"/>
            <a:ext cx="9144000" cy="3381375"/>
          </a:xfrm>
          <a:prstGeom prst="rect">
            <a:avLst/>
          </a:prstGeom>
        </p:spPr>
      </p:pic>
      <p:sp>
        <p:nvSpPr>
          <p:cNvPr id="6" name="TextBox 5">
            <a:extLst>
              <a:ext uri="{FF2B5EF4-FFF2-40B4-BE49-F238E27FC236}">
                <a16:creationId xmlns:a16="http://schemas.microsoft.com/office/drawing/2014/main" id="{00D377A7-CA4D-4639-A023-5DE01390600E}"/>
              </a:ext>
            </a:extLst>
          </p:cNvPr>
          <p:cNvSpPr txBox="1"/>
          <p:nvPr/>
        </p:nvSpPr>
        <p:spPr>
          <a:xfrm>
            <a:off x="7556642" y="5119688"/>
            <a:ext cx="158735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Bookmarks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Change matrix</a:t>
            </a:r>
          </a:p>
        </p:txBody>
      </p:sp>
    </p:spTree>
    <p:extLst>
      <p:ext uri="{BB962C8B-B14F-4D97-AF65-F5344CB8AC3E}">
        <p14:creationId xmlns:p14="http://schemas.microsoft.com/office/powerpoint/2010/main" val="205230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horizontal stretching</a:t>
            </a:r>
          </a:p>
        </p:txBody>
      </p:sp>
      <p:pic>
        <p:nvPicPr>
          <p:cNvPr id="4" name="Screen Recording 3">
            <a:hlinkClick r:id="" action="ppaction://media"/>
            <a:extLst>
              <a:ext uri="{FF2B5EF4-FFF2-40B4-BE49-F238E27FC236}">
                <a16:creationId xmlns:a16="http://schemas.microsoft.com/office/drawing/2014/main" id="{0947CBB9-01FE-4C22-BF34-0F5D585E12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38313"/>
            <a:ext cx="9144000" cy="3381375"/>
          </a:xfrm>
          <a:prstGeom prst="rect">
            <a:avLst/>
          </a:prstGeom>
        </p:spPr>
      </p:pic>
    </p:spTree>
    <p:extLst>
      <p:ext uri="{BB962C8B-B14F-4D97-AF65-F5344CB8AC3E}">
        <p14:creationId xmlns:p14="http://schemas.microsoft.com/office/powerpoint/2010/main" val="178729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stretching</a:t>
            </a:r>
          </a:p>
        </p:txBody>
      </p:sp>
      <p:pic>
        <p:nvPicPr>
          <p:cNvPr id="3" name="Screen Recording 2">
            <a:hlinkClick r:id="" action="ppaction://media"/>
            <a:extLst>
              <a:ext uri="{FF2B5EF4-FFF2-40B4-BE49-F238E27FC236}">
                <a16:creationId xmlns:a16="http://schemas.microsoft.com/office/drawing/2014/main" id="{671A7FA5-5CCE-4F92-82E3-8A06E3637A23}"/>
              </a:ext>
            </a:extLst>
          </p:cNvPr>
          <p:cNvPicPr>
            <a:picLocks noChangeAspect="1"/>
          </p:cNvPicPr>
          <p:nvPr>
            <a:videoFile r:link="rId2"/>
            <p:extLst>
              <p:ext uri="{DAA4B4D4-6D71-4841-9C94-3DE7FCFB9230}">
                <p14:media xmlns:p14="http://schemas.microsoft.com/office/powerpoint/2010/main" r:embed="rId1">
                  <p14:bmkLst>
                    <p14:bmk name="Bookmark 1" time="9728.786099999999"/>
                    <p14:bmk name="Bookmark 2" time="18262.2264"/>
                  </p14:bmkLst>
                </p14:media>
              </p:ext>
            </p:extLst>
          </p:nvPr>
        </p:nvPicPr>
        <p:blipFill>
          <a:blip r:embed="rId4"/>
          <a:stretch>
            <a:fillRect/>
          </a:stretch>
        </p:blipFill>
        <p:spPr>
          <a:xfrm>
            <a:off x="0" y="1738313"/>
            <a:ext cx="9144000" cy="3381375"/>
          </a:xfrm>
          <a:prstGeom prst="rect">
            <a:avLst/>
          </a:prstGeom>
        </p:spPr>
      </p:pic>
      <p:sp>
        <p:nvSpPr>
          <p:cNvPr id="6" name="TextBox 5">
            <a:extLst>
              <a:ext uri="{FF2B5EF4-FFF2-40B4-BE49-F238E27FC236}">
                <a16:creationId xmlns:a16="http://schemas.microsoft.com/office/drawing/2014/main" id="{0F53C78C-38EE-4105-AFCD-8F2B8D8B85AC}"/>
              </a:ext>
            </a:extLst>
          </p:cNvPr>
          <p:cNvSpPr txBox="1"/>
          <p:nvPr/>
        </p:nvSpPr>
        <p:spPr>
          <a:xfrm>
            <a:off x="7545164" y="5119688"/>
            <a:ext cx="1598836"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Bookmarks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Restore matrix</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Change matrix</a:t>
            </a:r>
          </a:p>
        </p:txBody>
      </p:sp>
    </p:spTree>
    <p:extLst>
      <p:ext uri="{BB962C8B-B14F-4D97-AF65-F5344CB8AC3E}">
        <p14:creationId xmlns:p14="http://schemas.microsoft.com/office/powerpoint/2010/main" val="56972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Tilt left and right</a:t>
            </a:r>
          </a:p>
        </p:txBody>
      </p:sp>
      <p:pic>
        <p:nvPicPr>
          <p:cNvPr id="4" name="Screen Recording 3">
            <a:hlinkClick r:id="" action="ppaction://media"/>
            <a:extLst>
              <a:ext uri="{FF2B5EF4-FFF2-40B4-BE49-F238E27FC236}">
                <a16:creationId xmlns:a16="http://schemas.microsoft.com/office/drawing/2014/main" id="{FC1F58C5-6586-45DE-9B5C-6B25B15AA52E}"/>
              </a:ext>
            </a:extLst>
          </p:cNvPr>
          <p:cNvPicPr>
            <a:picLocks noChangeAspect="1"/>
          </p:cNvPicPr>
          <p:nvPr>
            <a:videoFile r:link="rId2"/>
            <p:extLst>
              <p:ext uri="{DAA4B4D4-6D71-4841-9C94-3DE7FCFB9230}">
                <p14:media xmlns:p14="http://schemas.microsoft.com/office/powerpoint/2010/main" r:embed="rId1">
                  <p14:bmkLst>
                    <p14:bmk name="Bookmark 1" time="18055.0475"/>
                    <p14:bmk name="Bookmark 2" time="24606.9823"/>
                  </p14:bmkLst>
                </p14:media>
              </p:ext>
            </p:extLst>
          </p:nvPr>
        </p:nvPicPr>
        <p:blipFill>
          <a:blip r:embed="rId4"/>
          <a:stretch>
            <a:fillRect/>
          </a:stretch>
        </p:blipFill>
        <p:spPr>
          <a:xfrm>
            <a:off x="0" y="1738313"/>
            <a:ext cx="9144000" cy="3381375"/>
          </a:xfrm>
          <a:prstGeom prst="rect">
            <a:avLst/>
          </a:prstGeom>
        </p:spPr>
      </p:pic>
      <p:sp>
        <p:nvSpPr>
          <p:cNvPr id="5" name="TextBox 4">
            <a:extLst>
              <a:ext uri="{FF2B5EF4-FFF2-40B4-BE49-F238E27FC236}">
                <a16:creationId xmlns:a16="http://schemas.microsoft.com/office/drawing/2014/main" id="{D9B1655C-D593-4420-B0D9-D6AA80577BDE}"/>
              </a:ext>
            </a:extLst>
          </p:cNvPr>
          <p:cNvSpPr txBox="1"/>
          <p:nvPr/>
        </p:nvSpPr>
        <p:spPr>
          <a:xfrm>
            <a:off x="7997596" y="5119688"/>
            <a:ext cx="1146404"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Bookmarks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Tilt right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Tilt left</a:t>
            </a:r>
          </a:p>
        </p:txBody>
      </p:sp>
    </p:spTree>
    <p:extLst>
      <p:ext uri="{BB962C8B-B14F-4D97-AF65-F5344CB8AC3E}">
        <p14:creationId xmlns:p14="http://schemas.microsoft.com/office/powerpoint/2010/main" val="233244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lines</a:t>
            </a:r>
          </a:p>
        </p:txBody>
      </p:sp>
      <p:pic>
        <p:nvPicPr>
          <p:cNvPr id="3" name="Screen Recording 2">
            <a:hlinkClick r:id="" action="ppaction://media"/>
            <a:extLst>
              <a:ext uri="{FF2B5EF4-FFF2-40B4-BE49-F238E27FC236}">
                <a16:creationId xmlns:a16="http://schemas.microsoft.com/office/drawing/2014/main" id="{F2FADFDD-C291-4CAF-8F46-4188B3E47CF1}"/>
              </a:ext>
            </a:extLst>
          </p:cNvPr>
          <p:cNvPicPr>
            <a:picLocks noChangeAspect="1"/>
          </p:cNvPicPr>
          <p:nvPr>
            <a:videoFile r:link="rId2"/>
            <p:extLst>
              <p:ext uri="{DAA4B4D4-6D71-4841-9C94-3DE7FCFB9230}">
                <p14:media xmlns:p14="http://schemas.microsoft.com/office/powerpoint/2010/main" r:embed="rId1">
                  <p14:bmkLst>
                    <p14:bmk name="Bookmark 1" time="14136.0464"/>
                    <p14:bmk name="Bookmark 2" time="38995.9901"/>
                    <p14:bmk name="Bookmark 3" time="56300.4608"/>
                  </p14:bmkLst>
                </p14:media>
              </p:ext>
            </p:extLst>
          </p:nvPr>
        </p:nvPicPr>
        <p:blipFill>
          <a:blip r:embed="rId4"/>
          <a:stretch>
            <a:fillRect/>
          </a:stretch>
        </p:blipFill>
        <p:spPr>
          <a:xfrm>
            <a:off x="0" y="1738313"/>
            <a:ext cx="9144000" cy="3381375"/>
          </a:xfrm>
          <a:prstGeom prst="rect">
            <a:avLst/>
          </a:prstGeom>
        </p:spPr>
      </p:pic>
      <p:sp>
        <p:nvSpPr>
          <p:cNvPr id="4" name="TextBox 3">
            <a:extLst>
              <a:ext uri="{FF2B5EF4-FFF2-40B4-BE49-F238E27FC236}">
                <a16:creationId xmlns:a16="http://schemas.microsoft.com/office/drawing/2014/main" id="{3C543A39-3480-4FEA-A77F-04A23E1E9D64}"/>
              </a:ext>
            </a:extLst>
          </p:cNvPr>
          <p:cNvSpPr txBox="1"/>
          <p:nvPr/>
        </p:nvSpPr>
        <p:spPr>
          <a:xfrm>
            <a:off x="7665197" y="5119688"/>
            <a:ext cx="1478803"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Bookmarks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Parallel Lines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Parallel Lines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Parallel Lines</a:t>
            </a:r>
          </a:p>
        </p:txBody>
      </p:sp>
    </p:spTree>
    <p:extLst>
      <p:ext uri="{BB962C8B-B14F-4D97-AF65-F5344CB8AC3E}">
        <p14:creationId xmlns:p14="http://schemas.microsoft.com/office/powerpoint/2010/main" val="29389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Lines passing through the origin</a:t>
            </a:r>
          </a:p>
        </p:txBody>
      </p:sp>
      <p:pic>
        <p:nvPicPr>
          <p:cNvPr id="7" name="Screen Recording 6">
            <a:hlinkClick r:id="" action="ppaction://media"/>
            <a:extLst>
              <a:ext uri="{FF2B5EF4-FFF2-40B4-BE49-F238E27FC236}">
                <a16:creationId xmlns:a16="http://schemas.microsoft.com/office/drawing/2014/main" id="{8E877856-9CCE-4769-87E1-AE08AC41AF4D}"/>
              </a:ext>
            </a:extLst>
          </p:cNvPr>
          <p:cNvPicPr>
            <a:picLocks noChangeAspect="1"/>
          </p:cNvPicPr>
          <p:nvPr>
            <a:videoFile r:link="rId2"/>
            <p:extLst>
              <p:ext uri="{DAA4B4D4-6D71-4841-9C94-3DE7FCFB9230}">
                <p14:media xmlns:p14="http://schemas.microsoft.com/office/powerpoint/2010/main" r:embed="rId1">
                  <p14:bmkLst>
                    <p14:bmk name="Bookmark 1" time="16897.2398"/>
                    <p14:bmk name="Bookmark 2" time="25022.6884"/>
                    <p14:bmk name="Bookmark 3" time="31116.7749"/>
                  </p14:bmkLst>
                </p14:media>
              </p:ext>
            </p:extLst>
          </p:nvPr>
        </p:nvPicPr>
        <p:blipFill>
          <a:blip r:embed="rId4"/>
          <a:stretch>
            <a:fillRect/>
          </a:stretch>
        </p:blipFill>
        <p:spPr>
          <a:xfrm>
            <a:off x="0" y="1738313"/>
            <a:ext cx="9144000" cy="3381375"/>
          </a:xfrm>
          <a:prstGeom prst="rect">
            <a:avLst/>
          </a:prstGeom>
        </p:spPr>
      </p:pic>
      <p:sp>
        <p:nvSpPr>
          <p:cNvPr id="4" name="TextBox 3">
            <a:extLst>
              <a:ext uri="{FF2B5EF4-FFF2-40B4-BE49-F238E27FC236}">
                <a16:creationId xmlns:a16="http://schemas.microsoft.com/office/drawing/2014/main" id="{99ABA03E-5F25-4D72-AD47-02B1FD3AA537}"/>
              </a:ext>
            </a:extLst>
          </p:cNvPr>
          <p:cNvSpPr txBox="1"/>
          <p:nvPr/>
        </p:nvSpPr>
        <p:spPr>
          <a:xfrm>
            <a:off x="8148278" y="5119688"/>
            <a:ext cx="995722"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Bookmarks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Line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Line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Line</a:t>
            </a:r>
          </a:p>
        </p:txBody>
      </p:sp>
    </p:spTree>
    <p:extLst>
      <p:ext uri="{BB962C8B-B14F-4D97-AF65-F5344CB8AC3E}">
        <p14:creationId xmlns:p14="http://schemas.microsoft.com/office/powerpoint/2010/main" val="47514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a:extLst>
              <a:ext uri="{FF2B5EF4-FFF2-40B4-BE49-F238E27FC236}">
                <a16:creationId xmlns:a16="http://schemas.microsoft.com/office/drawing/2014/main" id="{01DB6B95-DCC4-42C4-8BBD-E6E24483BAF7}"/>
              </a:ext>
            </a:extLst>
          </p:cNvPr>
          <p:cNvPicPr>
            <a:picLocks noChangeAspect="1"/>
          </p:cNvPicPr>
          <p:nvPr/>
        </p:nvPicPr>
        <p:blipFill rotWithShape="1">
          <a:blip r:embed="rId2">
            <a:extLst>
              <a:ext uri="{28A0092B-C50C-407E-A947-70E740481C1C}">
                <a14:useLocalDpi xmlns:a14="http://schemas.microsoft.com/office/drawing/2010/main" val="0"/>
              </a:ext>
            </a:extLst>
          </a:blip>
          <a:srcRect l="4286"/>
          <a:stretch/>
        </p:blipFill>
        <p:spPr>
          <a:xfrm>
            <a:off x="195943" y="1728566"/>
            <a:ext cx="8752114" cy="3400868"/>
          </a:xfrm>
          <a:prstGeom prst="rect">
            <a:avLst/>
          </a:prstGeom>
          <a:solidFill>
            <a:srgbClr val="FF0000">
              <a:alpha val="20000"/>
            </a:srgbClr>
          </a:solidFill>
        </p:spPr>
      </p:pic>
      <p:sp>
        <p:nvSpPr>
          <p:cNvPr id="2" name="Title 1"/>
          <p:cNvSpPr>
            <a:spLocks noGrp="1"/>
          </p:cNvSpPr>
          <p:nvPr>
            <p:ph type="title"/>
          </p:nvPr>
        </p:nvSpPr>
        <p:spPr/>
        <p:txBody>
          <a:bodyPr/>
          <a:lstStyle/>
          <a:p>
            <a:r>
              <a:rPr lang="en-US" dirty="0"/>
              <a:t>Transformation of basis vectors</a:t>
            </a:r>
          </a:p>
        </p:txBody>
      </p:sp>
      <p:pic>
        <p:nvPicPr>
          <p:cNvPr id="4" name="Picture 3" descr="Screen Clipping">
            <a:extLst>
              <a:ext uri="{FF2B5EF4-FFF2-40B4-BE49-F238E27FC236}">
                <a16:creationId xmlns:a16="http://schemas.microsoft.com/office/drawing/2014/main" id="{C26B3D72-DAB3-46D8-9292-8ACBD74D7EA6}"/>
              </a:ext>
            </a:extLst>
          </p:cNvPr>
          <p:cNvPicPr>
            <a:picLocks noChangeAspect="1"/>
          </p:cNvPicPr>
          <p:nvPr/>
        </p:nvPicPr>
        <p:blipFill rotWithShape="1">
          <a:blip r:embed="rId2">
            <a:extLst>
              <a:ext uri="{28A0092B-C50C-407E-A947-70E740481C1C}">
                <a14:useLocalDpi xmlns:a14="http://schemas.microsoft.com/office/drawing/2010/main" val="0"/>
              </a:ext>
            </a:extLst>
          </a:blip>
          <a:srcRect l="4286" r="59952"/>
          <a:stretch/>
        </p:blipFill>
        <p:spPr>
          <a:xfrm>
            <a:off x="195943" y="1728566"/>
            <a:ext cx="3270068" cy="3400868"/>
          </a:xfrm>
          <a:prstGeom prst="rect">
            <a:avLst/>
          </a:prstGeom>
        </p:spPr>
      </p:pic>
      <p:sp>
        <p:nvSpPr>
          <p:cNvPr id="11" name="Oval 10">
            <a:extLst>
              <a:ext uri="{FF2B5EF4-FFF2-40B4-BE49-F238E27FC236}">
                <a16:creationId xmlns:a16="http://schemas.microsoft.com/office/drawing/2014/main" id="{FA4FF6DD-892C-487E-8C74-4D9DC0CACD3D}"/>
              </a:ext>
            </a:extLst>
          </p:cNvPr>
          <p:cNvSpPr/>
          <p:nvPr/>
        </p:nvSpPr>
        <p:spPr>
          <a:xfrm>
            <a:off x="2576578" y="3392192"/>
            <a:ext cx="78377" cy="783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77EB3ED-CDA6-42B6-9EBF-CA0795129616}"/>
                  </a:ext>
                </a:extLst>
              </p:cNvPr>
              <p:cNvSpPr txBox="1"/>
              <p:nvPr/>
            </p:nvSpPr>
            <p:spPr>
              <a:xfrm>
                <a:off x="2497641" y="3507377"/>
                <a:ext cx="156151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mc:Choice>
        <mc:Fallback xmlns="">
          <p:sp>
            <p:nvSpPr>
              <p:cNvPr id="13" name="TextBox 12">
                <a:extLst>
                  <a:ext uri="{FF2B5EF4-FFF2-40B4-BE49-F238E27FC236}">
                    <a16:creationId xmlns:a16="http://schemas.microsoft.com/office/drawing/2014/main" id="{077EB3ED-CDA6-42B6-9EBF-CA0795129616}"/>
                  </a:ext>
                </a:extLst>
              </p:cNvPr>
              <p:cNvSpPr txBox="1">
                <a:spLocks noRot="1" noChangeAspect="1" noMove="1" noResize="1" noEditPoints="1" noAdjustHandles="1" noChangeArrowheads="1" noChangeShapeType="1" noTextEdit="1"/>
              </p:cNvSpPr>
              <p:nvPr/>
            </p:nvSpPr>
            <p:spPr>
              <a:xfrm>
                <a:off x="2497641" y="3507377"/>
                <a:ext cx="1561518" cy="553998"/>
              </a:xfrm>
              <a:prstGeom prst="rect">
                <a:avLst/>
              </a:prstGeom>
              <a:blipFill>
                <a:blip r:embed="rId3"/>
                <a:stretch>
                  <a:fillRect l="-9375" r="-8984"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47B2E1-FC1E-46A3-B2B5-164D9CF47C34}"/>
                  </a:ext>
                </a:extLst>
              </p:cNvPr>
              <p:cNvSpPr txBox="1"/>
              <p:nvPr/>
            </p:nvSpPr>
            <p:spPr>
              <a:xfrm>
                <a:off x="7400244" y="2841565"/>
                <a:ext cx="51905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6E47B2E1-FC1E-46A3-B2B5-164D9CF47C34}"/>
                  </a:ext>
                </a:extLst>
              </p:cNvPr>
              <p:cNvSpPr txBox="1">
                <a:spLocks noRot="1" noChangeAspect="1" noMove="1" noResize="1" noEditPoints="1" noAdjustHandles="1" noChangeArrowheads="1" noChangeShapeType="1" noTextEdit="1"/>
              </p:cNvSpPr>
              <p:nvPr/>
            </p:nvSpPr>
            <p:spPr>
              <a:xfrm>
                <a:off x="7400244" y="2841565"/>
                <a:ext cx="519053" cy="276999"/>
              </a:xfrm>
              <a:prstGeom prst="rect">
                <a:avLst/>
              </a:prstGeom>
              <a:blipFill>
                <a:blip r:embed="rId4"/>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8D1CC82-6D57-44C1-BA7F-743A7933DA53}"/>
                  </a:ext>
                </a:extLst>
              </p:cNvPr>
              <p:cNvSpPr txBox="1"/>
              <p:nvPr/>
            </p:nvSpPr>
            <p:spPr>
              <a:xfrm>
                <a:off x="1919679" y="2482025"/>
                <a:ext cx="1845057"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mc:Choice>
        <mc:Fallback xmlns="">
          <p:sp>
            <p:nvSpPr>
              <p:cNvPr id="33" name="TextBox 32">
                <a:extLst>
                  <a:ext uri="{FF2B5EF4-FFF2-40B4-BE49-F238E27FC236}">
                    <a16:creationId xmlns:a16="http://schemas.microsoft.com/office/drawing/2014/main" id="{78D1CC82-6D57-44C1-BA7F-743A7933DA53}"/>
                  </a:ext>
                </a:extLst>
              </p:cNvPr>
              <p:cNvSpPr txBox="1">
                <a:spLocks noRot="1" noChangeAspect="1" noMove="1" noResize="1" noEditPoints="1" noAdjustHandles="1" noChangeArrowheads="1" noChangeShapeType="1" noTextEdit="1"/>
              </p:cNvSpPr>
              <p:nvPr/>
            </p:nvSpPr>
            <p:spPr>
              <a:xfrm>
                <a:off x="1919679" y="2482025"/>
                <a:ext cx="1845057" cy="553998"/>
              </a:xfrm>
              <a:prstGeom prst="rect">
                <a:avLst/>
              </a:prstGeom>
              <a:blipFill>
                <a:blip r:embed="rId5"/>
                <a:stretch>
                  <a:fillRect l="-7921" r="-7261"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CDB2E82-3F60-4E3B-9123-45D80B7B1876}"/>
                  </a:ext>
                </a:extLst>
              </p:cNvPr>
              <p:cNvSpPr txBox="1"/>
              <p:nvPr/>
            </p:nvSpPr>
            <p:spPr>
              <a:xfrm>
                <a:off x="6388896" y="2801084"/>
                <a:ext cx="69217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2CDB2E82-3F60-4E3B-9123-45D80B7B1876}"/>
                  </a:ext>
                </a:extLst>
              </p:cNvPr>
              <p:cNvSpPr txBox="1">
                <a:spLocks noRot="1" noChangeAspect="1" noMove="1" noResize="1" noEditPoints="1" noAdjustHandles="1" noChangeArrowheads="1" noChangeShapeType="1" noTextEdit="1"/>
              </p:cNvSpPr>
              <p:nvPr/>
            </p:nvSpPr>
            <p:spPr>
              <a:xfrm>
                <a:off x="6388896" y="2801084"/>
                <a:ext cx="692177" cy="276999"/>
              </a:xfrm>
              <a:prstGeom prst="rect">
                <a:avLst/>
              </a:prstGeom>
              <a:blipFill>
                <a:blip r:embed="rId6"/>
                <a:stretch>
                  <a:fillRect b="-6522"/>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C36F4A7C-E7C2-4066-BC9E-D66AA997A487}"/>
              </a:ext>
            </a:extLst>
          </p:cNvPr>
          <p:cNvSpPr/>
          <p:nvPr/>
        </p:nvSpPr>
        <p:spPr>
          <a:xfrm>
            <a:off x="1822267" y="2644480"/>
            <a:ext cx="78377" cy="783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167F8C80-1CC0-4859-A1EF-8048E6ACF598}"/>
              </a:ext>
            </a:extLst>
          </p:cNvPr>
          <p:cNvSpPr/>
          <p:nvPr/>
        </p:nvSpPr>
        <p:spPr>
          <a:xfrm>
            <a:off x="2576576" y="3392192"/>
            <a:ext cx="78377" cy="783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7FE74AFC-B86B-4F8C-890C-F711AED1DCA9}"/>
              </a:ext>
            </a:extLst>
          </p:cNvPr>
          <p:cNvSpPr/>
          <p:nvPr/>
        </p:nvSpPr>
        <p:spPr>
          <a:xfrm>
            <a:off x="1816673" y="2644479"/>
            <a:ext cx="78377" cy="783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D9F52BCD-1211-419E-AE8D-2DD1A1A10B0B}"/>
              </a:ext>
            </a:extLst>
          </p:cNvPr>
          <p:cNvSpPr/>
          <p:nvPr/>
        </p:nvSpPr>
        <p:spPr>
          <a:xfrm>
            <a:off x="3808429" y="3205113"/>
            <a:ext cx="1668544"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E7B2EE5-7B10-4DCB-A7A2-591FACDA8A25}"/>
              </a:ext>
            </a:extLst>
          </p:cNvPr>
          <p:cNvSpPr/>
          <p:nvPr/>
        </p:nvSpPr>
        <p:spPr>
          <a:xfrm>
            <a:off x="3808429" y="3451715"/>
            <a:ext cx="1668544"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3F79F2B9-9B4B-4435-9904-632FE1057A66}"/>
              </a:ext>
            </a:extLst>
          </p:cNvPr>
          <p:cNvSpPr/>
          <p:nvPr/>
        </p:nvSpPr>
        <p:spPr>
          <a:xfrm>
            <a:off x="6380435" y="2794397"/>
            <a:ext cx="709590" cy="290372"/>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734256EB-68D5-4BB3-924F-E6E30FA3DEAB}"/>
              </a:ext>
            </a:extLst>
          </p:cNvPr>
          <p:cNvSpPr/>
          <p:nvPr/>
        </p:nvSpPr>
        <p:spPr>
          <a:xfrm>
            <a:off x="7393805" y="2834878"/>
            <a:ext cx="531930" cy="290372"/>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C86C1840-14B7-46B2-8E7A-18EF1ECC25CE}"/>
              </a:ext>
            </a:extLst>
          </p:cNvPr>
          <p:cNvSpPr/>
          <p:nvPr/>
        </p:nvSpPr>
        <p:spPr>
          <a:xfrm>
            <a:off x="2497641" y="3523346"/>
            <a:ext cx="462375" cy="266136"/>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7129E37-B4F6-43B1-891F-AF053693D49B}"/>
              </a:ext>
            </a:extLst>
          </p:cNvPr>
          <p:cNvSpPr/>
          <p:nvPr/>
        </p:nvSpPr>
        <p:spPr>
          <a:xfrm>
            <a:off x="2497641" y="3817020"/>
            <a:ext cx="1579059"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5305EBC-3F97-49E8-9157-C3BCDCE0A0CA}"/>
              </a:ext>
            </a:extLst>
          </p:cNvPr>
          <p:cNvSpPr/>
          <p:nvPr/>
        </p:nvSpPr>
        <p:spPr>
          <a:xfrm>
            <a:off x="1906745" y="2492888"/>
            <a:ext cx="462375" cy="266136"/>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591F638-AE97-445B-92CA-8A3DF0B5A114}"/>
              </a:ext>
            </a:extLst>
          </p:cNvPr>
          <p:cNvSpPr/>
          <p:nvPr/>
        </p:nvSpPr>
        <p:spPr>
          <a:xfrm>
            <a:off x="1906745" y="2794397"/>
            <a:ext cx="1857991"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210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grpId="1" nodeType="clickEffect">
                                  <p:stCondLst>
                                    <p:cond delay="0"/>
                                  </p:stCondLst>
                                  <p:childTnLst>
                                    <p:animMotion origin="layout" path="M 2.5E-6 -1.48148E-6 L 0.13975 -0.08148 C 0.16927 -0.09977 0.21771 -0.10648 0.25903 -0.10903 C 0.29982 -0.11157 0.33472 -0.11088 0.38698 -0.09699 C 0.44045 -0.08125 0.47621 -0.07014 0.52309 -0.04305 " pathEditMode="relative" rAng="0" ptsTypes="AAAAA">
                                      <p:cBhvr>
                                        <p:cTn id="20" dur="2000" fill="hold"/>
                                        <p:tgtEl>
                                          <p:spTgt spid="11"/>
                                        </p:tgtEl>
                                        <p:attrNameLst>
                                          <p:attrName>ppt_x</p:attrName>
                                          <p:attrName>ppt_y</p:attrName>
                                        </p:attrNameLst>
                                      </p:cBhvr>
                                      <p:rCtr x="26146" y="-5509"/>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7" presetClass="path" presetSubtype="0" accel="50000" decel="50000" fill="hold" grpId="1" nodeType="clickEffect">
                                  <p:stCondLst>
                                    <p:cond delay="0"/>
                                  </p:stCondLst>
                                  <p:childTnLst>
                                    <p:animMotion origin="layout" path="M -2.22222E-6 -0.00115 L 0.13906 -0.08264 C 0.1691 -0.10092 0.21233 -0.10995 0.25886 -0.11018 C 0.30452 -0.11064 0.36302 -0.11944 0.41823 -0.08449 C 0.47604 -0.04676 0.52535 0.01899 0.57361 0.04723 " pathEditMode="relative" rAng="0" ptsTypes="AAAAA">
                                      <p:cBhvr>
                                        <p:cTn id="44" dur="2000" fill="hold"/>
                                        <p:tgtEl>
                                          <p:spTgt spid="43"/>
                                        </p:tgtEl>
                                        <p:attrNameLst>
                                          <p:attrName>ppt_x</p:attrName>
                                          <p:attrName>ppt_y</p:attrName>
                                        </p:attrNameLst>
                                      </p:cBhvr>
                                      <p:rCtr x="28681" y="-3102"/>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p:bldP spid="21" grpId="0"/>
      <p:bldP spid="33" grpId="0"/>
      <p:bldP spid="38" grpId="0"/>
      <p:bldP spid="43" grpId="0" animBg="1"/>
      <p:bldP spid="43" grpId="1"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creen Clipping">
            <a:extLst>
              <a:ext uri="{FF2B5EF4-FFF2-40B4-BE49-F238E27FC236}">
                <a16:creationId xmlns:a16="http://schemas.microsoft.com/office/drawing/2014/main" id="{01DB6B95-DCC4-42C4-8BBD-E6E24483BAF7}"/>
              </a:ext>
            </a:extLst>
          </p:cNvPr>
          <p:cNvPicPr>
            <a:picLocks noChangeAspect="1"/>
          </p:cNvPicPr>
          <p:nvPr/>
        </p:nvPicPr>
        <p:blipFill rotWithShape="1">
          <a:blip r:embed="rId2">
            <a:extLst>
              <a:ext uri="{28A0092B-C50C-407E-A947-70E740481C1C}">
                <a14:useLocalDpi xmlns:a14="http://schemas.microsoft.com/office/drawing/2010/main" val="0"/>
              </a:ext>
            </a:extLst>
          </a:blip>
          <a:srcRect l="4286"/>
          <a:stretch/>
        </p:blipFill>
        <p:spPr>
          <a:xfrm>
            <a:off x="195943" y="1094847"/>
            <a:ext cx="8752114" cy="3400868"/>
          </a:xfrm>
          <a:prstGeom prst="rect">
            <a:avLst/>
          </a:prstGeom>
        </p:spPr>
      </p:pic>
      <p:sp>
        <p:nvSpPr>
          <p:cNvPr id="2" name="Title 1"/>
          <p:cNvSpPr>
            <a:spLocks noGrp="1"/>
          </p:cNvSpPr>
          <p:nvPr>
            <p:ph type="title"/>
          </p:nvPr>
        </p:nvSpPr>
        <p:spPr/>
        <p:txBody>
          <a:bodyPr/>
          <a:lstStyle/>
          <a:p>
            <a:r>
              <a:rPr lang="en-US" dirty="0"/>
              <a:t>Basic vector-matrix multiplication</a:t>
            </a:r>
          </a:p>
        </p:txBody>
      </p:sp>
      <p:pic>
        <p:nvPicPr>
          <p:cNvPr id="4" name="Picture 3" descr="Screen Clipping">
            <a:extLst>
              <a:ext uri="{FF2B5EF4-FFF2-40B4-BE49-F238E27FC236}">
                <a16:creationId xmlns:a16="http://schemas.microsoft.com/office/drawing/2014/main" id="{C26B3D72-DAB3-46D8-9292-8ACBD74D7EA6}"/>
              </a:ext>
            </a:extLst>
          </p:cNvPr>
          <p:cNvPicPr>
            <a:picLocks noChangeAspect="1"/>
          </p:cNvPicPr>
          <p:nvPr/>
        </p:nvPicPr>
        <p:blipFill rotWithShape="1">
          <a:blip r:embed="rId2">
            <a:extLst>
              <a:ext uri="{28A0092B-C50C-407E-A947-70E740481C1C}">
                <a14:useLocalDpi xmlns:a14="http://schemas.microsoft.com/office/drawing/2010/main" val="0"/>
              </a:ext>
            </a:extLst>
          </a:blip>
          <a:srcRect l="4286" r="59952"/>
          <a:stretch/>
        </p:blipFill>
        <p:spPr>
          <a:xfrm>
            <a:off x="195943" y="1094847"/>
            <a:ext cx="3270068" cy="3400868"/>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77EB3ED-CDA6-42B6-9EBF-CA0795129616}"/>
                  </a:ext>
                </a:extLst>
              </p:cNvPr>
              <p:cNvSpPr txBox="1"/>
              <p:nvPr/>
            </p:nvSpPr>
            <p:spPr>
              <a:xfrm>
                <a:off x="2497641" y="2873658"/>
                <a:ext cx="156151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mc:Choice>
        <mc:Fallback xmlns="">
          <p:sp>
            <p:nvSpPr>
              <p:cNvPr id="13" name="TextBox 12">
                <a:extLst>
                  <a:ext uri="{FF2B5EF4-FFF2-40B4-BE49-F238E27FC236}">
                    <a16:creationId xmlns:a16="http://schemas.microsoft.com/office/drawing/2014/main" id="{077EB3ED-CDA6-42B6-9EBF-CA0795129616}"/>
                  </a:ext>
                </a:extLst>
              </p:cNvPr>
              <p:cNvSpPr txBox="1">
                <a:spLocks noRot="1" noChangeAspect="1" noMove="1" noResize="1" noEditPoints="1" noAdjustHandles="1" noChangeArrowheads="1" noChangeShapeType="1" noTextEdit="1"/>
              </p:cNvSpPr>
              <p:nvPr/>
            </p:nvSpPr>
            <p:spPr>
              <a:xfrm>
                <a:off x="2497641" y="2873658"/>
                <a:ext cx="1561518" cy="553998"/>
              </a:xfrm>
              <a:prstGeom prst="rect">
                <a:avLst/>
              </a:prstGeom>
              <a:blipFill>
                <a:blip r:embed="rId3"/>
                <a:stretch>
                  <a:fillRect l="-9375" r="-8984"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E47B2E1-FC1E-46A3-B2B5-164D9CF47C34}"/>
                  </a:ext>
                </a:extLst>
              </p:cNvPr>
              <p:cNvSpPr txBox="1"/>
              <p:nvPr/>
            </p:nvSpPr>
            <p:spPr>
              <a:xfrm>
                <a:off x="7400244" y="2207846"/>
                <a:ext cx="51905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1" name="TextBox 20">
                <a:extLst>
                  <a:ext uri="{FF2B5EF4-FFF2-40B4-BE49-F238E27FC236}">
                    <a16:creationId xmlns:a16="http://schemas.microsoft.com/office/drawing/2014/main" id="{6E47B2E1-FC1E-46A3-B2B5-164D9CF47C34}"/>
                  </a:ext>
                </a:extLst>
              </p:cNvPr>
              <p:cNvSpPr txBox="1">
                <a:spLocks noRot="1" noChangeAspect="1" noMove="1" noResize="1" noEditPoints="1" noAdjustHandles="1" noChangeArrowheads="1" noChangeShapeType="1" noTextEdit="1"/>
              </p:cNvSpPr>
              <p:nvPr/>
            </p:nvSpPr>
            <p:spPr>
              <a:xfrm>
                <a:off x="7400244" y="2207846"/>
                <a:ext cx="519053" cy="276999"/>
              </a:xfrm>
              <a:prstGeom prst="rect">
                <a:avLst/>
              </a:prstGeom>
              <a:blipFill>
                <a:blip r:embed="rId4"/>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8D1CC82-6D57-44C1-BA7F-743A7933DA53}"/>
                  </a:ext>
                </a:extLst>
              </p:cNvPr>
              <p:cNvSpPr txBox="1"/>
              <p:nvPr/>
            </p:nvSpPr>
            <p:spPr>
              <a:xfrm>
                <a:off x="1919679" y="1848306"/>
                <a:ext cx="1845057"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mc:Choice>
        <mc:Fallback xmlns="">
          <p:sp>
            <p:nvSpPr>
              <p:cNvPr id="33" name="TextBox 32">
                <a:extLst>
                  <a:ext uri="{FF2B5EF4-FFF2-40B4-BE49-F238E27FC236}">
                    <a16:creationId xmlns:a16="http://schemas.microsoft.com/office/drawing/2014/main" id="{78D1CC82-6D57-44C1-BA7F-743A7933DA53}"/>
                  </a:ext>
                </a:extLst>
              </p:cNvPr>
              <p:cNvSpPr txBox="1">
                <a:spLocks noRot="1" noChangeAspect="1" noMove="1" noResize="1" noEditPoints="1" noAdjustHandles="1" noChangeArrowheads="1" noChangeShapeType="1" noTextEdit="1"/>
              </p:cNvSpPr>
              <p:nvPr/>
            </p:nvSpPr>
            <p:spPr>
              <a:xfrm>
                <a:off x="1919679" y="1848306"/>
                <a:ext cx="1845057" cy="553998"/>
              </a:xfrm>
              <a:prstGeom prst="rect">
                <a:avLst/>
              </a:prstGeom>
              <a:blipFill>
                <a:blip r:embed="rId5"/>
                <a:stretch>
                  <a:fillRect l="-7921" r="-7261" b="-252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CDB2E82-3F60-4E3B-9123-45D80B7B1876}"/>
                  </a:ext>
                </a:extLst>
              </p:cNvPr>
              <p:cNvSpPr txBox="1"/>
              <p:nvPr/>
            </p:nvSpPr>
            <p:spPr>
              <a:xfrm>
                <a:off x="6388896" y="2167365"/>
                <a:ext cx="69217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8" name="TextBox 37">
                <a:extLst>
                  <a:ext uri="{FF2B5EF4-FFF2-40B4-BE49-F238E27FC236}">
                    <a16:creationId xmlns:a16="http://schemas.microsoft.com/office/drawing/2014/main" id="{2CDB2E82-3F60-4E3B-9123-45D80B7B1876}"/>
                  </a:ext>
                </a:extLst>
              </p:cNvPr>
              <p:cNvSpPr txBox="1">
                <a:spLocks noRot="1" noChangeAspect="1" noMove="1" noResize="1" noEditPoints="1" noAdjustHandles="1" noChangeArrowheads="1" noChangeShapeType="1" noTextEdit="1"/>
              </p:cNvSpPr>
              <p:nvPr/>
            </p:nvSpPr>
            <p:spPr>
              <a:xfrm>
                <a:off x="6388896" y="2167365"/>
                <a:ext cx="692177" cy="276999"/>
              </a:xfrm>
              <a:prstGeom prst="rect">
                <a:avLst/>
              </a:prstGeom>
              <a:blipFill>
                <a:blip r:embed="rId6"/>
                <a:stretch>
                  <a:fillRect b="-6667"/>
                </a:stretch>
              </a:blipFill>
            </p:spPr>
            <p:txBody>
              <a:bodyPr/>
              <a:lstStyle/>
              <a:p>
                <a:r>
                  <a:rPr lang="en-US">
                    <a:noFill/>
                  </a:rPr>
                  <a:t> </a:t>
                </a:r>
              </a:p>
            </p:txBody>
          </p:sp>
        </mc:Fallback>
      </mc:AlternateContent>
      <p:sp>
        <p:nvSpPr>
          <p:cNvPr id="50" name="Rectangle 49">
            <a:extLst>
              <a:ext uri="{FF2B5EF4-FFF2-40B4-BE49-F238E27FC236}">
                <a16:creationId xmlns:a16="http://schemas.microsoft.com/office/drawing/2014/main" id="{D9F52BCD-1211-419E-AE8D-2DD1A1A10B0B}"/>
              </a:ext>
            </a:extLst>
          </p:cNvPr>
          <p:cNvSpPr/>
          <p:nvPr/>
        </p:nvSpPr>
        <p:spPr>
          <a:xfrm>
            <a:off x="3808429" y="2571394"/>
            <a:ext cx="1668544"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E7B2EE5-7B10-4DCB-A7A2-591FACDA8A25}"/>
              </a:ext>
            </a:extLst>
          </p:cNvPr>
          <p:cNvSpPr/>
          <p:nvPr/>
        </p:nvSpPr>
        <p:spPr>
          <a:xfrm>
            <a:off x="3808429" y="2817996"/>
            <a:ext cx="1668544"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3F79F2B9-9B4B-4435-9904-632FE1057A66}"/>
              </a:ext>
            </a:extLst>
          </p:cNvPr>
          <p:cNvSpPr/>
          <p:nvPr/>
        </p:nvSpPr>
        <p:spPr>
          <a:xfrm>
            <a:off x="6380435" y="2160678"/>
            <a:ext cx="709590" cy="290372"/>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734256EB-68D5-4BB3-924F-E6E30FA3DEAB}"/>
              </a:ext>
            </a:extLst>
          </p:cNvPr>
          <p:cNvSpPr/>
          <p:nvPr/>
        </p:nvSpPr>
        <p:spPr>
          <a:xfrm>
            <a:off x="7393805" y="2201159"/>
            <a:ext cx="531930" cy="290372"/>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C86C1840-14B7-46B2-8E7A-18EF1ECC25CE}"/>
              </a:ext>
            </a:extLst>
          </p:cNvPr>
          <p:cNvSpPr/>
          <p:nvPr/>
        </p:nvSpPr>
        <p:spPr>
          <a:xfrm>
            <a:off x="2497641" y="2889627"/>
            <a:ext cx="462375" cy="266136"/>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97129E37-B4F6-43B1-891F-AF053693D49B}"/>
              </a:ext>
            </a:extLst>
          </p:cNvPr>
          <p:cNvSpPr/>
          <p:nvPr/>
        </p:nvSpPr>
        <p:spPr>
          <a:xfrm>
            <a:off x="2497641" y="3183301"/>
            <a:ext cx="1579059"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85305EBC-3F97-49E8-9157-C3BCDCE0A0CA}"/>
              </a:ext>
            </a:extLst>
          </p:cNvPr>
          <p:cNvSpPr/>
          <p:nvPr/>
        </p:nvSpPr>
        <p:spPr>
          <a:xfrm>
            <a:off x="1906745" y="1859169"/>
            <a:ext cx="462375" cy="266136"/>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591F638-AE97-445B-92CA-8A3DF0B5A114}"/>
              </a:ext>
            </a:extLst>
          </p:cNvPr>
          <p:cNvSpPr/>
          <p:nvPr/>
        </p:nvSpPr>
        <p:spPr>
          <a:xfrm>
            <a:off x="1906745" y="2160678"/>
            <a:ext cx="1857991"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F712B12F-4B81-453B-A5D9-BC2D6D2066CF}"/>
              </a:ext>
            </a:extLst>
          </p:cNvPr>
          <p:cNvCxnSpPr>
            <a:cxnSpLocks/>
          </p:cNvCxnSpPr>
          <p:nvPr/>
        </p:nvCxnSpPr>
        <p:spPr>
          <a:xfrm>
            <a:off x="1859076" y="2795281"/>
            <a:ext cx="758952" cy="2381"/>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D55CCE-A0EE-4623-8A17-6F5BA112DDC1}"/>
              </a:ext>
            </a:extLst>
          </p:cNvPr>
          <p:cNvCxnSpPr>
            <a:cxnSpLocks/>
          </p:cNvCxnSpPr>
          <p:nvPr/>
        </p:nvCxnSpPr>
        <p:spPr>
          <a:xfrm flipV="1">
            <a:off x="7252267" y="2504769"/>
            <a:ext cx="148658" cy="302418"/>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698420-DD0B-43ED-94BF-2D3F30797267}"/>
              </a:ext>
            </a:extLst>
          </p:cNvPr>
          <p:cNvCxnSpPr>
            <a:cxnSpLocks/>
          </p:cNvCxnSpPr>
          <p:nvPr/>
        </p:nvCxnSpPr>
        <p:spPr>
          <a:xfrm flipV="1">
            <a:off x="1859075" y="2054712"/>
            <a:ext cx="0" cy="740569"/>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19DF1F-1F72-4365-8E95-45370C6299E0}"/>
              </a:ext>
            </a:extLst>
          </p:cNvPr>
          <p:cNvCxnSpPr>
            <a:cxnSpLocks/>
          </p:cNvCxnSpPr>
          <p:nvPr/>
        </p:nvCxnSpPr>
        <p:spPr>
          <a:xfrm flipH="1" flipV="1">
            <a:off x="7100888" y="2366656"/>
            <a:ext cx="144969" cy="440531"/>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518638-0D16-4715-A148-2530D4556061}"/>
                  </a:ext>
                </a:extLst>
              </p:cNvPr>
              <p:cNvSpPr txBox="1"/>
              <p:nvPr/>
            </p:nvSpPr>
            <p:spPr>
              <a:xfrm>
                <a:off x="3566370" y="4932980"/>
                <a:ext cx="2306722" cy="4619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d>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e>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mr>
                            <m:m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e>
                            </m:mr>
                          </m:m>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[1,2]</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6B518638-0D16-4715-A148-2530D4556061}"/>
                  </a:ext>
                </a:extLst>
              </p:cNvPr>
              <p:cNvSpPr txBox="1">
                <a:spLocks noRot="1" noChangeAspect="1" noMove="1" noResize="1" noEditPoints="1" noAdjustHandles="1" noChangeArrowheads="1" noChangeShapeType="1" noTextEdit="1"/>
              </p:cNvSpPr>
              <p:nvPr/>
            </p:nvSpPr>
            <p:spPr>
              <a:xfrm>
                <a:off x="3566370" y="4932980"/>
                <a:ext cx="2306722" cy="46192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E8ABD59-0068-4BAD-9C71-F04C05E57E91}"/>
                  </a:ext>
                </a:extLst>
              </p:cNvPr>
              <p:cNvSpPr txBox="1"/>
              <p:nvPr/>
            </p:nvSpPr>
            <p:spPr>
              <a:xfrm>
                <a:off x="3566370" y="5602113"/>
                <a:ext cx="2377253" cy="4619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m:t>
                          </m:r>
                        </m:e>
                      </m:d>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e>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mr>
                            <m:m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e>
                            </m:mr>
                          </m:m>
                        </m:e>
                      </m:d>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6" name="TextBox 25">
                <a:extLst>
                  <a:ext uri="{FF2B5EF4-FFF2-40B4-BE49-F238E27FC236}">
                    <a16:creationId xmlns:a16="http://schemas.microsoft.com/office/drawing/2014/main" id="{BE8ABD59-0068-4BAD-9C71-F04C05E57E91}"/>
                  </a:ext>
                </a:extLst>
              </p:cNvPr>
              <p:cNvSpPr txBox="1">
                <a:spLocks noRot="1" noChangeAspect="1" noMove="1" noResize="1" noEditPoints="1" noAdjustHandles="1" noChangeArrowheads="1" noChangeShapeType="1" noTextEdit="1"/>
              </p:cNvSpPr>
              <p:nvPr/>
            </p:nvSpPr>
            <p:spPr>
              <a:xfrm>
                <a:off x="3566370" y="5602113"/>
                <a:ext cx="2377253" cy="461921"/>
              </a:xfrm>
              <a:prstGeom prst="rect">
                <a:avLst/>
              </a:prstGeom>
              <a:blipFill>
                <a:blip r:embed="rId8"/>
                <a:stretch>
                  <a:fillRect/>
                </a:stretch>
              </a:blipFill>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E7FE2256-FFFC-4F81-B85B-CDB0D651A8B1}"/>
              </a:ext>
            </a:extLst>
          </p:cNvPr>
          <p:cNvGrpSpPr/>
          <p:nvPr/>
        </p:nvGrpSpPr>
        <p:grpSpPr>
          <a:xfrm>
            <a:off x="3466011" y="4571711"/>
            <a:ext cx="2342112" cy="283323"/>
            <a:chOff x="1381177" y="5045882"/>
            <a:chExt cx="2342112" cy="283323"/>
          </a:xfrm>
        </p:grpSpPr>
        <p:sp>
          <p:nvSpPr>
            <p:cNvPr id="35" name="TextBox 34">
              <a:extLst>
                <a:ext uri="{FF2B5EF4-FFF2-40B4-BE49-F238E27FC236}">
                  <a16:creationId xmlns:a16="http://schemas.microsoft.com/office/drawing/2014/main" id="{AC4E3485-5F3E-4F03-9D60-6ED77F9CAA5E}"/>
                </a:ext>
              </a:extLst>
            </p:cNvPr>
            <p:cNvSpPr txBox="1"/>
            <p:nvPr/>
          </p:nvSpPr>
          <p:spPr>
            <a:xfrm>
              <a:off x="1381177" y="5052206"/>
              <a:ext cx="502920"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Vector</a:t>
              </a:r>
            </a:p>
          </p:txBody>
        </p:sp>
        <p:sp>
          <p:nvSpPr>
            <p:cNvPr id="36" name="TextBox 35">
              <a:extLst>
                <a:ext uri="{FF2B5EF4-FFF2-40B4-BE49-F238E27FC236}">
                  <a16:creationId xmlns:a16="http://schemas.microsoft.com/office/drawing/2014/main" id="{2FD72B4C-A35D-4361-B118-AC14B81EC867}"/>
                </a:ext>
              </a:extLst>
            </p:cNvPr>
            <p:cNvSpPr txBox="1"/>
            <p:nvPr/>
          </p:nvSpPr>
          <p:spPr>
            <a:xfrm>
              <a:off x="1914948" y="5045883"/>
              <a:ext cx="172483" cy="276999"/>
            </a:xfrm>
            <a:prstGeom prst="rect">
              <a:avLst/>
            </a:prstGeom>
            <a:noFill/>
            <a:ln>
              <a:noFill/>
            </a:ln>
          </p:spPr>
          <p:txBody>
            <a:bodyPr wrap="non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37" name="TextBox 36">
              <a:extLst>
                <a:ext uri="{FF2B5EF4-FFF2-40B4-BE49-F238E27FC236}">
                  <a16:creationId xmlns:a16="http://schemas.microsoft.com/office/drawing/2014/main" id="{D3F7BB83-0641-4270-ADDE-0B6A296D408B}"/>
                </a:ext>
              </a:extLst>
            </p:cNvPr>
            <p:cNvSpPr txBox="1"/>
            <p:nvPr/>
          </p:nvSpPr>
          <p:spPr>
            <a:xfrm>
              <a:off x="2839661" y="5045882"/>
              <a:ext cx="169277" cy="276999"/>
            </a:xfrm>
            <a:prstGeom prst="rect">
              <a:avLst/>
            </a:prstGeom>
            <a:noFill/>
            <a:ln>
              <a:noFill/>
            </a:ln>
          </p:spPr>
          <p:txBody>
            <a:bodyPr wrap="non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39" name="TextBox 38">
              <a:extLst>
                <a:ext uri="{FF2B5EF4-FFF2-40B4-BE49-F238E27FC236}">
                  <a16:creationId xmlns:a16="http://schemas.microsoft.com/office/drawing/2014/main" id="{1F001F12-4C19-4EC3-B82C-C0E351C7CEC7}"/>
                </a:ext>
              </a:extLst>
            </p:cNvPr>
            <p:cNvSpPr txBox="1"/>
            <p:nvPr/>
          </p:nvSpPr>
          <p:spPr>
            <a:xfrm>
              <a:off x="2125335" y="5052206"/>
              <a:ext cx="502895"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Matrix</a:t>
              </a:r>
            </a:p>
          </p:txBody>
        </p:sp>
        <p:sp>
          <p:nvSpPr>
            <p:cNvPr id="40" name="TextBox 39">
              <a:extLst>
                <a:ext uri="{FF2B5EF4-FFF2-40B4-BE49-F238E27FC236}">
                  <a16:creationId xmlns:a16="http://schemas.microsoft.com/office/drawing/2014/main" id="{5D5B3ECD-2387-4D0D-8E6A-CCEF320AA66B}"/>
                </a:ext>
              </a:extLst>
            </p:cNvPr>
            <p:cNvSpPr txBox="1"/>
            <p:nvPr/>
          </p:nvSpPr>
          <p:spPr>
            <a:xfrm>
              <a:off x="3220369" y="5045883"/>
              <a:ext cx="502920"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Vector</a:t>
              </a:r>
            </a:p>
          </p:txBody>
        </p:sp>
      </p:grpSp>
    </p:spTree>
    <p:extLst>
      <p:ext uri="{BB962C8B-B14F-4D97-AF65-F5344CB8AC3E}">
        <p14:creationId xmlns:p14="http://schemas.microsoft.com/office/powerpoint/2010/main" val="35832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33" grpId="0"/>
      <p:bldP spid="38" grpId="0"/>
      <p:bldP spid="50" grpId="0" animBg="1"/>
      <p:bldP spid="51" grpId="0" animBg="1"/>
      <p:bldP spid="52" grpId="0" animBg="1"/>
      <p:bldP spid="53" grpId="0" animBg="1"/>
      <p:bldP spid="54" grpId="0" animBg="1"/>
      <p:bldP spid="55" grpId="0" animBg="1"/>
      <p:bldP spid="56" grpId="0" animBg="1"/>
      <p:bldP spid="57" grpId="0" animBg="1"/>
      <p:bldP spid="3" grpId="0"/>
      <p:bldP spid="2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C87108-8572-42B7-906B-DAAD7634C4A7}"/>
              </a:ext>
            </a:extLst>
          </p:cNvPr>
          <p:cNvSpPr/>
          <p:nvPr/>
        </p:nvSpPr>
        <p:spPr>
          <a:xfrm>
            <a:off x="-3" y="3936272"/>
            <a:ext cx="9144003" cy="270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Screen Clipping">
            <a:extLst>
              <a:ext uri="{FF2B5EF4-FFF2-40B4-BE49-F238E27FC236}">
                <a16:creationId xmlns:a16="http://schemas.microsoft.com/office/drawing/2014/main" id="{01DB6B95-DCC4-42C4-8BBD-E6E24483BAF7}"/>
              </a:ext>
            </a:extLst>
          </p:cNvPr>
          <p:cNvPicPr>
            <a:picLocks noChangeAspect="1"/>
          </p:cNvPicPr>
          <p:nvPr/>
        </p:nvPicPr>
        <p:blipFill rotWithShape="1">
          <a:blip r:embed="rId2">
            <a:extLst>
              <a:ext uri="{28A0092B-C50C-407E-A947-70E740481C1C}">
                <a14:useLocalDpi xmlns:a14="http://schemas.microsoft.com/office/drawing/2010/main" val="0"/>
              </a:ext>
            </a:extLst>
          </a:blip>
          <a:srcRect l="4286"/>
          <a:stretch/>
        </p:blipFill>
        <p:spPr>
          <a:xfrm>
            <a:off x="195943" y="451893"/>
            <a:ext cx="8752114" cy="3400868"/>
          </a:xfrm>
          <a:prstGeom prst="rect">
            <a:avLst/>
          </a:prstGeom>
        </p:spPr>
      </p:pic>
      <p:sp>
        <p:nvSpPr>
          <p:cNvPr id="2" name="Title 1"/>
          <p:cNvSpPr>
            <a:spLocks noGrp="1"/>
          </p:cNvSpPr>
          <p:nvPr>
            <p:ph type="title"/>
          </p:nvPr>
        </p:nvSpPr>
        <p:spPr/>
        <p:txBody>
          <a:bodyPr/>
          <a:lstStyle/>
          <a:p>
            <a:r>
              <a:rPr lang="en-US" dirty="0"/>
              <a:t>Arbitrary vector-matrix multiplication</a:t>
            </a:r>
          </a:p>
        </p:txBody>
      </p:sp>
      <p:pic>
        <p:nvPicPr>
          <p:cNvPr id="4" name="Picture 3" descr="Screen Clipping">
            <a:extLst>
              <a:ext uri="{FF2B5EF4-FFF2-40B4-BE49-F238E27FC236}">
                <a16:creationId xmlns:a16="http://schemas.microsoft.com/office/drawing/2014/main" id="{C26B3D72-DAB3-46D8-9292-8ACBD74D7EA6}"/>
              </a:ext>
            </a:extLst>
          </p:cNvPr>
          <p:cNvPicPr>
            <a:picLocks noChangeAspect="1"/>
          </p:cNvPicPr>
          <p:nvPr/>
        </p:nvPicPr>
        <p:blipFill rotWithShape="1">
          <a:blip r:embed="rId2">
            <a:extLst>
              <a:ext uri="{28A0092B-C50C-407E-A947-70E740481C1C}">
                <a14:useLocalDpi xmlns:a14="http://schemas.microsoft.com/office/drawing/2010/main" val="0"/>
              </a:ext>
            </a:extLst>
          </a:blip>
          <a:srcRect l="4286" r="59952"/>
          <a:stretch/>
        </p:blipFill>
        <p:spPr>
          <a:xfrm>
            <a:off x="195943" y="451893"/>
            <a:ext cx="3270068" cy="3400868"/>
          </a:xfrm>
          <a:prstGeom prst="rect">
            <a:avLst/>
          </a:prstGeom>
        </p:spPr>
      </p:pic>
      <p:cxnSp>
        <p:nvCxnSpPr>
          <p:cNvPr id="7" name="Straight Arrow Connector 6">
            <a:extLst>
              <a:ext uri="{FF2B5EF4-FFF2-40B4-BE49-F238E27FC236}">
                <a16:creationId xmlns:a16="http://schemas.microsoft.com/office/drawing/2014/main" id="{6F214CF1-DB58-4CB9-8A81-EFA236C2D35D}"/>
              </a:ext>
            </a:extLst>
          </p:cNvPr>
          <p:cNvCxnSpPr>
            <a:cxnSpLocks/>
          </p:cNvCxnSpPr>
          <p:nvPr/>
        </p:nvCxnSpPr>
        <p:spPr>
          <a:xfrm flipH="1" flipV="1">
            <a:off x="1109663" y="1404615"/>
            <a:ext cx="749416" cy="7477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C527C7-E82A-4091-B6DD-2E85BF1D1D12}"/>
                  </a:ext>
                </a:extLst>
              </p:cNvPr>
              <p:cNvSpPr txBox="1"/>
              <p:nvPr/>
            </p:nvSpPr>
            <p:spPr>
              <a:xfrm>
                <a:off x="884423" y="1092036"/>
                <a:ext cx="69217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D9C527C7-E82A-4091-B6DD-2E85BF1D1D12}"/>
                  </a:ext>
                </a:extLst>
              </p:cNvPr>
              <p:cNvSpPr txBox="1">
                <a:spLocks noRot="1" noChangeAspect="1" noMove="1" noResize="1" noEditPoints="1" noAdjustHandles="1" noChangeArrowheads="1" noChangeShapeType="1" noTextEdit="1"/>
              </p:cNvSpPr>
              <p:nvPr/>
            </p:nvSpPr>
            <p:spPr>
              <a:xfrm>
                <a:off x="884423" y="1092036"/>
                <a:ext cx="692177" cy="276999"/>
              </a:xfrm>
              <a:prstGeom prst="rect">
                <a:avLst/>
              </a:prstGeom>
              <a:blipFill>
                <a:blip r:embed="rId3"/>
                <a:stretch>
                  <a:fillRect b="-6522"/>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2E8CCE1-64E3-4C7A-B795-A4013D24AD33}"/>
              </a:ext>
            </a:extLst>
          </p:cNvPr>
          <p:cNvSpPr/>
          <p:nvPr/>
        </p:nvSpPr>
        <p:spPr>
          <a:xfrm>
            <a:off x="871489" y="1102899"/>
            <a:ext cx="674896" cy="266136"/>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B82F7126-4AC5-4301-9903-0E77C74DE929}"/>
              </a:ext>
            </a:extLst>
          </p:cNvPr>
          <p:cNvCxnSpPr>
            <a:cxnSpLocks/>
          </p:cNvCxnSpPr>
          <p:nvPr/>
        </p:nvCxnSpPr>
        <p:spPr>
          <a:xfrm flipH="1">
            <a:off x="1100139" y="2152329"/>
            <a:ext cx="77634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4D2D10-BA2F-4B73-B4A8-4AC5E76F7631}"/>
              </a:ext>
            </a:extLst>
          </p:cNvPr>
          <p:cNvCxnSpPr>
            <a:cxnSpLocks/>
          </p:cNvCxnSpPr>
          <p:nvPr/>
        </p:nvCxnSpPr>
        <p:spPr>
          <a:xfrm flipV="1">
            <a:off x="1859079" y="1385702"/>
            <a:ext cx="0" cy="78329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627D56A-64CB-49B5-A6A3-D8219C589423}"/>
              </a:ext>
            </a:extLst>
          </p:cNvPr>
          <p:cNvGrpSpPr/>
          <p:nvPr/>
        </p:nvGrpSpPr>
        <p:grpSpPr>
          <a:xfrm>
            <a:off x="408521" y="2208041"/>
            <a:ext cx="1450558" cy="216817"/>
            <a:chOff x="2466169" y="4682427"/>
            <a:chExt cx="1450558" cy="216817"/>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16E59D-C27E-4B3F-BCDF-872E10AE9DD8}"/>
                    </a:ext>
                  </a:extLst>
                </p:cNvPr>
                <p:cNvSpPr txBox="1"/>
                <p:nvPr/>
              </p:nvSpPr>
              <p:spPr>
                <a:xfrm>
                  <a:off x="2543482" y="4706198"/>
                  <a:ext cx="1295932"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component</a:t>
                  </a:r>
                  <a14:m>
                    <m:oMath xmlns:m="http://schemas.openxmlformats.org/officeDocument/2006/math">
                      <m: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a14:m>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2C16E59D-C27E-4B3F-BCDF-872E10AE9DD8}"/>
                    </a:ext>
                  </a:extLst>
                </p:cNvPr>
                <p:cNvSpPr txBox="1">
                  <a:spLocks noRot="1" noChangeAspect="1" noMove="1" noResize="1" noEditPoints="1" noAdjustHandles="1" noChangeArrowheads="1" noChangeShapeType="1" noTextEdit="1"/>
                </p:cNvSpPr>
                <p:nvPr/>
              </p:nvSpPr>
              <p:spPr>
                <a:xfrm>
                  <a:off x="2543482" y="4706198"/>
                  <a:ext cx="1295932" cy="169277"/>
                </a:xfrm>
                <a:prstGeom prst="rect">
                  <a:avLst/>
                </a:prstGeom>
                <a:blipFill>
                  <a:blip r:embed="rId4"/>
                  <a:stretch>
                    <a:fillRect l="-7075" t="-25000" r="-3302" b="-5357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E268997-39A0-4CC6-B24D-BE2FA1201AF2}"/>
                </a:ext>
              </a:extLst>
            </p:cNvPr>
            <p:cNvSpPr/>
            <p:nvPr/>
          </p:nvSpPr>
          <p:spPr>
            <a:xfrm>
              <a:off x="2466169" y="4682427"/>
              <a:ext cx="1450558" cy="216817"/>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E470D51C-A744-4EE4-A52E-5E55E22CFEC8}"/>
              </a:ext>
            </a:extLst>
          </p:cNvPr>
          <p:cNvGrpSpPr/>
          <p:nvPr/>
        </p:nvGrpSpPr>
        <p:grpSpPr>
          <a:xfrm>
            <a:off x="1924451" y="1404615"/>
            <a:ext cx="1541560" cy="216817"/>
            <a:chOff x="2451926" y="4676338"/>
            <a:chExt cx="1541560" cy="21681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0250CE-9A1F-4ACF-8CAD-D07C217872E2}"/>
                    </a:ext>
                  </a:extLst>
                </p:cNvPr>
                <p:cNvSpPr txBox="1"/>
                <p:nvPr/>
              </p:nvSpPr>
              <p:spPr>
                <a:xfrm>
                  <a:off x="2543482" y="4706198"/>
                  <a:ext cx="1358449"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component</a:t>
                  </a:r>
                  <a14:m>
                    <m:oMath xmlns:m="http://schemas.openxmlformats.org/officeDocument/2006/math">
                      <m: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a14:m>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570250CE-9A1F-4ACF-8CAD-D07C217872E2}"/>
                    </a:ext>
                  </a:extLst>
                </p:cNvPr>
                <p:cNvSpPr txBox="1">
                  <a:spLocks noRot="1" noChangeAspect="1" noMove="1" noResize="1" noEditPoints="1" noAdjustHandles="1" noChangeArrowheads="1" noChangeShapeType="1" noTextEdit="1"/>
                </p:cNvSpPr>
                <p:nvPr/>
              </p:nvSpPr>
              <p:spPr>
                <a:xfrm>
                  <a:off x="2543482" y="4706198"/>
                  <a:ext cx="1358449" cy="169277"/>
                </a:xfrm>
                <a:prstGeom prst="rect">
                  <a:avLst/>
                </a:prstGeom>
                <a:blipFill>
                  <a:blip r:embed="rId5"/>
                  <a:stretch>
                    <a:fillRect l="-6726" t="-25000" r="-3139" b="-53571"/>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A34BFB76-69AE-44F3-944D-741D9434514C}"/>
                </a:ext>
              </a:extLst>
            </p:cNvPr>
            <p:cNvSpPr/>
            <p:nvPr/>
          </p:nvSpPr>
          <p:spPr>
            <a:xfrm>
              <a:off x="2451926" y="4676338"/>
              <a:ext cx="1541560" cy="216817"/>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7DB829D0-A89C-42E3-8E9D-F06665AA8C49}"/>
              </a:ext>
            </a:extLst>
          </p:cNvPr>
          <p:cNvCxnSpPr/>
          <p:nvPr/>
        </p:nvCxnSpPr>
        <p:spPr>
          <a:xfrm flipH="1" flipV="1">
            <a:off x="6955631" y="2011833"/>
            <a:ext cx="290226" cy="15240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802FE1-23A1-4C49-A689-D4C707F95DD1}"/>
                  </a:ext>
                </a:extLst>
              </p:cNvPr>
              <p:cNvSpPr txBox="1"/>
              <p:nvPr/>
            </p:nvSpPr>
            <p:spPr>
              <a:xfrm>
                <a:off x="6264809" y="1880760"/>
                <a:ext cx="692177" cy="276999"/>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D3802FE1-23A1-4C49-A689-D4C707F95DD1}"/>
                  </a:ext>
                </a:extLst>
              </p:cNvPr>
              <p:cNvSpPr txBox="1">
                <a:spLocks noRot="1" noChangeAspect="1" noMove="1" noResize="1" noEditPoints="1" noAdjustHandles="1" noChangeArrowheads="1" noChangeShapeType="1" noTextEdit="1"/>
              </p:cNvSpPr>
              <p:nvPr/>
            </p:nvSpPr>
            <p:spPr>
              <a:xfrm>
                <a:off x="6264809" y="1880760"/>
                <a:ext cx="692177" cy="276999"/>
              </a:xfrm>
              <a:prstGeom prst="rect">
                <a:avLst/>
              </a:prstGeom>
              <a:blipFill>
                <a:blip r:embed="rId6"/>
                <a:stretch>
                  <a:fillRect b="-6667"/>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22D537AA-D1E4-4552-97D1-0C82D83D5BFF}"/>
              </a:ext>
            </a:extLst>
          </p:cNvPr>
          <p:cNvSpPr/>
          <p:nvPr/>
        </p:nvSpPr>
        <p:spPr>
          <a:xfrm>
            <a:off x="6252905" y="1886191"/>
            <a:ext cx="674896" cy="266136"/>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4374F6F4-BBF6-4B02-AD95-8F9259B4A283}"/>
              </a:ext>
            </a:extLst>
          </p:cNvPr>
          <p:cNvSpPr txBox="1"/>
          <p:nvPr/>
        </p:nvSpPr>
        <p:spPr>
          <a:xfrm>
            <a:off x="2133515" y="4201300"/>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Component of given vector</a:t>
            </a:r>
          </a:p>
        </p:txBody>
      </p:sp>
      <p:sp>
        <p:nvSpPr>
          <p:cNvPr id="39" name="TextBox 38">
            <a:extLst>
              <a:ext uri="{FF2B5EF4-FFF2-40B4-BE49-F238E27FC236}">
                <a16:creationId xmlns:a16="http://schemas.microsoft.com/office/drawing/2014/main" id="{12A03316-B62F-4DD7-B8AA-14C45B62C90A}"/>
              </a:ext>
            </a:extLst>
          </p:cNvPr>
          <p:cNvSpPr txBox="1"/>
          <p:nvPr/>
        </p:nvSpPr>
        <p:spPr>
          <a:xfrm>
            <a:off x="5428877" y="4201300"/>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Component of given vector</a:t>
            </a:r>
          </a:p>
        </p:txBody>
      </p:sp>
      <p:grpSp>
        <p:nvGrpSpPr>
          <p:cNvPr id="44" name="Group 43">
            <a:extLst>
              <a:ext uri="{FF2B5EF4-FFF2-40B4-BE49-F238E27FC236}">
                <a16:creationId xmlns:a16="http://schemas.microsoft.com/office/drawing/2014/main" id="{AF398C73-BDB2-402F-AB94-10F15A36FC16}"/>
              </a:ext>
            </a:extLst>
          </p:cNvPr>
          <p:cNvGrpSpPr/>
          <p:nvPr/>
        </p:nvGrpSpPr>
        <p:grpSpPr>
          <a:xfrm>
            <a:off x="638968" y="843477"/>
            <a:ext cx="907417" cy="216817"/>
            <a:chOff x="2441281" y="4379530"/>
            <a:chExt cx="907417" cy="216817"/>
          </a:xfrm>
        </p:grpSpPr>
        <p:sp>
          <p:nvSpPr>
            <p:cNvPr id="45" name="TextBox 44">
              <a:extLst>
                <a:ext uri="{FF2B5EF4-FFF2-40B4-BE49-F238E27FC236}">
                  <a16:creationId xmlns:a16="http://schemas.microsoft.com/office/drawing/2014/main" id="{257D9F38-347D-495D-8716-01407B2C5988}"/>
                </a:ext>
              </a:extLst>
            </p:cNvPr>
            <p:cNvSpPr txBox="1"/>
            <p:nvPr/>
          </p:nvSpPr>
          <p:spPr>
            <a:xfrm>
              <a:off x="2492655" y="4423485"/>
              <a:ext cx="72616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Given vector</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67EAA5EC-86CF-4B8E-B8C1-87DD6E1ACE0B}"/>
                </a:ext>
              </a:extLst>
            </p:cNvPr>
            <p:cNvSpPr/>
            <p:nvPr/>
          </p:nvSpPr>
          <p:spPr>
            <a:xfrm>
              <a:off x="2441281" y="4379530"/>
              <a:ext cx="907417" cy="216817"/>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BF54F64C-6B4F-4CF0-B65D-1BA1C66B7ACD}"/>
              </a:ext>
            </a:extLst>
          </p:cNvPr>
          <p:cNvSpPr txBox="1"/>
          <p:nvPr/>
        </p:nvSpPr>
        <p:spPr>
          <a:xfrm>
            <a:off x="3781196" y="4296222"/>
            <a:ext cx="1371600" cy="267356"/>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p:sp>
        <p:nvSpPr>
          <p:cNvPr id="49" name="TextBox 48">
            <a:extLst>
              <a:ext uri="{FF2B5EF4-FFF2-40B4-BE49-F238E27FC236}">
                <a16:creationId xmlns:a16="http://schemas.microsoft.com/office/drawing/2014/main" id="{563BE2DF-ED54-4D32-BFFA-5F831A69D02D}"/>
              </a:ext>
            </a:extLst>
          </p:cNvPr>
          <p:cNvSpPr txBox="1"/>
          <p:nvPr/>
        </p:nvSpPr>
        <p:spPr>
          <a:xfrm>
            <a:off x="7076558" y="4296222"/>
            <a:ext cx="1371600" cy="267356"/>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8E164A-1EF9-4403-8F2E-F7917E384381}"/>
                  </a:ext>
                </a:extLst>
              </p:cNvPr>
              <p:cNvSpPr txBox="1"/>
              <p:nvPr/>
            </p:nvSpPr>
            <p:spPr>
              <a:xfrm>
                <a:off x="3524052" y="4291401"/>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A78E164A-1EF9-4403-8F2E-F7917E384381}"/>
                  </a:ext>
                </a:extLst>
              </p:cNvPr>
              <p:cNvSpPr txBox="1">
                <a:spLocks noRot="1" noChangeAspect="1" noMove="1" noResize="1" noEditPoints="1" noAdjustHandles="1" noChangeArrowheads="1" noChangeShapeType="1" noTextEdit="1"/>
              </p:cNvSpPr>
              <p:nvPr/>
            </p:nvSpPr>
            <p:spPr>
              <a:xfrm>
                <a:off x="3524052" y="4291401"/>
                <a:ext cx="238207" cy="27699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6D4EA5B-DC06-483B-8DF2-2F40482E1CF3}"/>
                  </a:ext>
                </a:extLst>
              </p:cNvPr>
              <p:cNvSpPr txBox="1"/>
              <p:nvPr/>
            </p:nvSpPr>
            <p:spPr>
              <a:xfrm>
                <a:off x="5171733" y="4291401"/>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26D4EA5B-DC06-483B-8DF2-2F40482E1CF3}"/>
                  </a:ext>
                </a:extLst>
              </p:cNvPr>
              <p:cNvSpPr txBox="1">
                <a:spLocks noRot="1" noChangeAspect="1" noMove="1" noResize="1" noEditPoints="1" noAdjustHandles="1" noChangeArrowheads="1" noChangeShapeType="1" noTextEdit="1"/>
              </p:cNvSpPr>
              <p:nvPr/>
            </p:nvSpPr>
            <p:spPr>
              <a:xfrm>
                <a:off x="5171733" y="4291401"/>
                <a:ext cx="238207" cy="27699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498D411-ABEE-4024-9E4F-B61EC4B9C5A7}"/>
                  </a:ext>
                </a:extLst>
              </p:cNvPr>
              <p:cNvSpPr txBox="1"/>
              <p:nvPr/>
            </p:nvSpPr>
            <p:spPr>
              <a:xfrm>
                <a:off x="1876371" y="4291401"/>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9498D411-ABEE-4024-9E4F-B61EC4B9C5A7}"/>
                  </a:ext>
                </a:extLst>
              </p:cNvPr>
              <p:cNvSpPr txBox="1">
                <a:spLocks noRot="1" noChangeAspect="1" noMove="1" noResize="1" noEditPoints="1" noAdjustHandles="1" noChangeArrowheads="1" noChangeShapeType="1" noTextEdit="1"/>
              </p:cNvSpPr>
              <p:nvPr/>
            </p:nvSpPr>
            <p:spPr>
              <a:xfrm>
                <a:off x="1876371" y="4291401"/>
                <a:ext cx="238207" cy="276999"/>
              </a:xfrm>
              <a:prstGeom prst="rect">
                <a:avLst/>
              </a:prstGeom>
              <a:blipFill>
                <a:blip r:embed="rId9"/>
                <a:stretch>
                  <a:fillRect/>
                </a:stretch>
              </a:blipFill>
              <a:ln>
                <a:noFill/>
              </a:ln>
            </p:spPr>
            <p:txBody>
              <a:bodyPr/>
              <a:lstStyle/>
              <a:p>
                <a:r>
                  <a:rPr lang="en-US">
                    <a:noFill/>
                  </a:rPr>
                  <a:t> </a:t>
                </a:r>
              </a:p>
            </p:txBody>
          </p:sp>
        </mc:Fallback>
      </mc:AlternateContent>
      <p:sp>
        <p:nvSpPr>
          <p:cNvPr id="53" name="TextBox 52">
            <a:extLst>
              <a:ext uri="{FF2B5EF4-FFF2-40B4-BE49-F238E27FC236}">
                <a16:creationId xmlns:a16="http://schemas.microsoft.com/office/drawing/2014/main" id="{EDCC672D-5928-4ED8-ADDE-25609CBBD4A7}"/>
              </a:ext>
            </a:extLst>
          </p:cNvPr>
          <p:cNvSpPr txBox="1"/>
          <p:nvPr/>
        </p:nvSpPr>
        <p:spPr>
          <a:xfrm>
            <a:off x="611555" y="4305490"/>
            <a:ext cx="1245879" cy="248821"/>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Given vector</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AEF6CFD-8AAD-4B69-BE54-2BC3E039D377}"/>
                  </a:ext>
                </a:extLst>
              </p:cNvPr>
              <p:cNvSpPr txBox="1"/>
              <p:nvPr/>
            </p:nvSpPr>
            <p:spPr>
              <a:xfrm>
                <a:off x="6819414" y="4291401"/>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0AEF6CFD-8AAD-4B69-BE54-2BC3E039D377}"/>
                  </a:ext>
                </a:extLst>
              </p:cNvPr>
              <p:cNvSpPr txBox="1">
                <a:spLocks noRot="1" noChangeAspect="1" noMove="1" noResize="1" noEditPoints="1" noAdjustHandles="1" noChangeArrowheads="1" noChangeShapeType="1" noTextEdit="1"/>
              </p:cNvSpPr>
              <p:nvPr/>
            </p:nvSpPr>
            <p:spPr>
              <a:xfrm>
                <a:off x="6819414" y="4291401"/>
                <a:ext cx="238207" cy="276999"/>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D974C5E-2404-4B8E-BF26-8BC3B2193778}"/>
                  </a:ext>
                </a:extLst>
              </p:cNvPr>
              <p:cNvSpPr txBox="1"/>
              <p:nvPr/>
            </p:nvSpPr>
            <p:spPr>
              <a:xfrm>
                <a:off x="3524052" y="477673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BD974C5E-2404-4B8E-BF26-8BC3B2193778}"/>
                  </a:ext>
                </a:extLst>
              </p:cNvPr>
              <p:cNvSpPr txBox="1">
                <a:spLocks noRot="1" noChangeAspect="1" noMove="1" noResize="1" noEditPoints="1" noAdjustHandles="1" noChangeArrowheads="1" noChangeShapeType="1" noTextEdit="1"/>
              </p:cNvSpPr>
              <p:nvPr/>
            </p:nvSpPr>
            <p:spPr>
              <a:xfrm>
                <a:off x="3524052" y="4776737"/>
                <a:ext cx="238207" cy="27699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6F08570-5ECB-40CE-929A-CDB0680A55D7}"/>
                  </a:ext>
                </a:extLst>
              </p:cNvPr>
              <p:cNvSpPr txBox="1"/>
              <p:nvPr/>
            </p:nvSpPr>
            <p:spPr>
              <a:xfrm>
                <a:off x="5171733" y="477673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76F08570-5ECB-40CE-929A-CDB0680A55D7}"/>
                  </a:ext>
                </a:extLst>
              </p:cNvPr>
              <p:cNvSpPr txBox="1">
                <a:spLocks noRot="1" noChangeAspect="1" noMove="1" noResize="1" noEditPoints="1" noAdjustHandles="1" noChangeArrowheads="1" noChangeShapeType="1" noTextEdit="1"/>
              </p:cNvSpPr>
              <p:nvPr/>
            </p:nvSpPr>
            <p:spPr>
              <a:xfrm>
                <a:off x="5171733" y="4776737"/>
                <a:ext cx="238207" cy="27699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B95D5F2-AE50-4EAB-92B2-02E24153FEFB}"/>
                  </a:ext>
                </a:extLst>
              </p:cNvPr>
              <p:cNvSpPr txBox="1"/>
              <p:nvPr/>
            </p:nvSpPr>
            <p:spPr>
              <a:xfrm>
                <a:off x="1876371" y="477673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4B95D5F2-AE50-4EAB-92B2-02E24153FEFB}"/>
                  </a:ext>
                </a:extLst>
              </p:cNvPr>
              <p:cNvSpPr txBox="1">
                <a:spLocks noRot="1" noChangeAspect="1" noMove="1" noResize="1" noEditPoints="1" noAdjustHandles="1" noChangeArrowheads="1" noChangeShapeType="1" noTextEdit="1"/>
              </p:cNvSpPr>
              <p:nvPr/>
            </p:nvSpPr>
            <p:spPr>
              <a:xfrm>
                <a:off x="1876371" y="4776737"/>
                <a:ext cx="238207" cy="276999"/>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B56D35C-5E16-4A40-9C82-53469CAC1604}"/>
                  </a:ext>
                </a:extLst>
              </p:cNvPr>
              <p:cNvSpPr txBox="1"/>
              <p:nvPr/>
            </p:nvSpPr>
            <p:spPr>
              <a:xfrm>
                <a:off x="6819414" y="477673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9B56D35C-5E16-4A40-9C82-53469CAC1604}"/>
                  </a:ext>
                </a:extLst>
              </p:cNvPr>
              <p:cNvSpPr txBox="1">
                <a:spLocks noRot="1" noChangeAspect="1" noMove="1" noResize="1" noEditPoints="1" noAdjustHandles="1" noChangeArrowheads="1" noChangeShapeType="1" noTextEdit="1"/>
              </p:cNvSpPr>
              <p:nvPr/>
            </p:nvSpPr>
            <p:spPr>
              <a:xfrm>
                <a:off x="6819414" y="4776737"/>
                <a:ext cx="238207" cy="276999"/>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936C4D5-E6E6-44D9-A2EC-B260B29D7169}"/>
                  </a:ext>
                </a:extLst>
              </p:cNvPr>
              <p:cNvSpPr txBox="1"/>
              <p:nvPr/>
            </p:nvSpPr>
            <p:spPr>
              <a:xfrm>
                <a:off x="888405" y="4776737"/>
                <a:ext cx="69217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936C4D5-E6E6-44D9-A2EC-B260B29D7169}"/>
                  </a:ext>
                </a:extLst>
              </p:cNvPr>
              <p:cNvSpPr txBox="1">
                <a:spLocks noRot="1" noChangeAspect="1" noMove="1" noResize="1" noEditPoints="1" noAdjustHandles="1" noChangeArrowheads="1" noChangeShapeType="1" noTextEdit="1"/>
              </p:cNvSpPr>
              <p:nvPr/>
            </p:nvSpPr>
            <p:spPr>
              <a:xfrm>
                <a:off x="888405" y="4776737"/>
                <a:ext cx="692177" cy="276999"/>
              </a:xfrm>
              <a:prstGeom prst="rect">
                <a:avLst/>
              </a:prstGeom>
              <a:blipFill>
                <a:blip r:embed="rId11"/>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C4C095CE-7E33-49D0-BB64-C0F0DC5867F3}"/>
                  </a:ext>
                </a:extLst>
              </p:cNvPr>
              <p:cNvSpPr/>
              <p:nvPr/>
            </p:nvSpPr>
            <p:spPr>
              <a:xfrm>
                <a:off x="2454054" y="4730570"/>
                <a:ext cx="7305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4" name="Rectangle 93">
                <a:extLst>
                  <a:ext uri="{FF2B5EF4-FFF2-40B4-BE49-F238E27FC236}">
                    <a16:creationId xmlns:a16="http://schemas.microsoft.com/office/drawing/2014/main" id="{C4C095CE-7E33-49D0-BB64-C0F0DC5867F3}"/>
                  </a:ext>
                </a:extLst>
              </p:cNvPr>
              <p:cNvSpPr>
                <a:spLocks noRot="1" noChangeAspect="1" noMove="1" noResize="1" noEditPoints="1" noAdjustHandles="1" noChangeArrowheads="1" noChangeShapeType="1" noTextEdit="1"/>
              </p:cNvSpPr>
              <p:nvPr/>
            </p:nvSpPr>
            <p:spPr>
              <a:xfrm>
                <a:off x="2454054" y="4730570"/>
                <a:ext cx="730521"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E1DB4DEE-6080-4ED2-9D79-94C5479DAC9C}"/>
                  </a:ext>
                </a:extLst>
              </p:cNvPr>
              <p:cNvSpPr/>
              <p:nvPr/>
            </p:nvSpPr>
            <p:spPr>
              <a:xfrm>
                <a:off x="4099773" y="4730570"/>
                <a:ext cx="70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5" name="Rectangle 94">
                <a:extLst>
                  <a:ext uri="{FF2B5EF4-FFF2-40B4-BE49-F238E27FC236}">
                    <a16:creationId xmlns:a16="http://schemas.microsoft.com/office/drawing/2014/main" id="{E1DB4DEE-6080-4ED2-9D79-94C5479DAC9C}"/>
                  </a:ext>
                </a:extLst>
              </p:cNvPr>
              <p:cNvSpPr>
                <a:spLocks noRot="1" noChangeAspect="1" noMove="1" noResize="1" noEditPoints="1" noAdjustHandles="1" noChangeArrowheads="1" noChangeShapeType="1" noTextEdit="1"/>
              </p:cNvSpPr>
              <p:nvPr/>
            </p:nvSpPr>
            <p:spPr>
              <a:xfrm>
                <a:off x="4099773" y="4730570"/>
                <a:ext cx="703719"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E6E353E2-C344-4E35-9D82-A5FA9FD6902E}"/>
                  </a:ext>
                </a:extLst>
              </p:cNvPr>
              <p:cNvSpPr/>
              <p:nvPr/>
            </p:nvSpPr>
            <p:spPr>
              <a:xfrm>
                <a:off x="5835978" y="4730570"/>
                <a:ext cx="5573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6" name="Rectangle 95">
                <a:extLst>
                  <a:ext uri="{FF2B5EF4-FFF2-40B4-BE49-F238E27FC236}">
                    <a16:creationId xmlns:a16="http://schemas.microsoft.com/office/drawing/2014/main" id="{E6E353E2-C344-4E35-9D82-A5FA9FD6902E}"/>
                  </a:ext>
                </a:extLst>
              </p:cNvPr>
              <p:cNvSpPr>
                <a:spLocks noRot="1" noChangeAspect="1" noMove="1" noResize="1" noEditPoints="1" noAdjustHandles="1" noChangeArrowheads="1" noChangeShapeType="1" noTextEdit="1"/>
              </p:cNvSpPr>
              <p:nvPr/>
            </p:nvSpPr>
            <p:spPr>
              <a:xfrm>
                <a:off x="5835978" y="4730570"/>
                <a:ext cx="557397"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DC9F8850-0C03-4BC9-843D-BFF8B1BB3114}"/>
                  </a:ext>
                </a:extLst>
              </p:cNvPr>
              <p:cNvSpPr/>
              <p:nvPr/>
            </p:nvSpPr>
            <p:spPr>
              <a:xfrm>
                <a:off x="7410498" y="4730570"/>
                <a:ext cx="70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7" name="Rectangle 96">
                <a:extLst>
                  <a:ext uri="{FF2B5EF4-FFF2-40B4-BE49-F238E27FC236}">
                    <a16:creationId xmlns:a16="http://schemas.microsoft.com/office/drawing/2014/main" id="{DC9F8850-0C03-4BC9-843D-BFF8B1BB3114}"/>
                  </a:ext>
                </a:extLst>
              </p:cNvPr>
              <p:cNvSpPr>
                <a:spLocks noRot="1" noChangeAspect="1" noMove="1" noResize="1" noEditPoints="1" noAdjustHandles="1" noChangeArrowheads="1" noChangeShapeType="1" noTextEdit="1"/>
              </p:cNvSpPr>
              <p:nvPr/>
            </p:nvSpPr>
            <p:spPr>
              <a:xfrm>
                <a:off x="7410498" y="4730570"/>
                <a:ext cx="703719" cy="369332"/>
              </a:xfrm>
              <a:prstGeom prst="rect">
                <a:avLst/>
              </a:prstGeom>
              <a:blipFill>
                <a:blip r:embed="rId15"/>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721E1A01-937A-43EA-950F-89247FA61B3B}"/>
              </a:ext>
            </a:extLst>
          </p:cNvPr>
          <p:cNvSpPr txBox="1"/>
          <p:nvPr/>
        </p:nvSpPr>
        <p:spPr>
          <a:xfrm>
            <a:off x="3781196" y="5483925"/>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p:sp>
        <p:nvSpPr>
          <p:cNvPr id="99" name="TextBox 98">
            <a:extLst>
              <a:ext uri="{FF2B5EF4-FFF2-40B4-BE49-F238E27FC236}">
                <a16:creationId xmlns:a16="http://schemas.microsoft.com/office/drawing/2014/main" id="{051BF707-6B37-408F-9DDC-5B37DD32ED5D}"/>
              </a:ext>
            </a:extLst>
          </p:cNvPr>
          <p:cNvSpPr txBox="1"/>
          <p:nvPr/>
        </p:nvSpPr>
        <p:spPr>
          <a:xfrm>
            <a:off x="7076558" y="5483925"/>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p:sp>
        <p:nvSpPr>
          <p:cNvPr id="100" name="TextBox 99">
            <a:extLst>
              <a:ext uri="{FF2B5EF4-FFF2-40B4-BE49-F238E27FC236}">
                <a16:creationId xmlns:a16="http://schemas.microsoft.com/office/drawing/2014/main" id="{4A069BF3-158B-44A8-9F28-915A4CCD5D95}"/>
              </a:ext>
            </a:extLst>
          </p:cNvPr>
          <p:cNvSpPr txBox="1"/>
          <p:nvPr/>
        </p:nvSpPr>
        <p:spPr>
          <a:xfrm>
            <a:off x="485834" y="5588115"/>
            <a:ext cx="1371600" cy="248821"/>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vector</a:t>
            </a:r>
          </a:p>
        </p:txBody>
      </p:sp>
      <p:sp>
        <p:nvSpPr>
          <p:cNvPr id="101" name="TextBox 100">
            <a:extLst>
              <a:ext uri="{FF2B5EF4-FFF2-40B4-BE49-F238E27FC236}">
                <a16:creationId xmlns:a16="http://schemas.microsoft.com/office/drawing/2014/main" id="{8B69FF73-A8B6-4F7A-B0FC-408BFA0A769B}"/>
              </a:ext>
            </a:extLst>
          </p:cNvPr>
          <p:cNvSpPr txBox="1"/>
          <p:nvPr/>
        </p:nvSpPr>
        <p:spPr>
          <a:xfrm>
            <a:off x="2133515" y="5483925"/>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Component of given vector</a:t>
            </a:r>
          </a:p>
        </p:txBody>
      </p:sp>
      <p:sp>
        <p:nvSpPr>
          <p:cNvPr id="102" name="TextBox 101">
            <a:extLst>
              <a:ext uri="{FF2B5EF4-FFF2-40B4-BE49-F238E27FC236}">
                <a16:creationId xmlns:a16="http://schemas.microsoft.com/office/drawing/2014/main" id="{D719A027-38C1-426F-BBB3-C7D8CE93433F}"/>
              </a:ext>
            </a:extLst>
          </p:cNvPr>
          <p:cNvSpPr txBox="1"/>
          <p:nvPr/>
        </p:nvSpPr>
        <p:spPr>
          <a:xfrm>
            <a:off x="5428877" y="5483925"/>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Component of given vector</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FACDCDC7-B252-481B-BC55-1D70C71C0939}"/>
                  </a:ext>
                </a:extLst>
              </p:cNvPr>
              <p:cNvSpPr txBox="1"/>
              <p:nvPr/>
            </p:nvSpPr>
            <p:spPr>
              <a:xfrm>
                <a:off x="3524052" y="5574026"/>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 name="TextBox 102">
                <a:extLst>
                  <a:ext uri="{FF2B5EF4-FFF2-40B4-BE49-F238E27FC236}">
                    <a16:creationId xmlns:a16="http://schemas.microsoft.com/office/drawing/2014/main" id="{FACDCDC7-B252-481B-BC55-1D70C71C0939}"/>
                  </a:ext>
                </a:extLst>
              </p:cNvPr>
              <p:cNvSpPr txBox="1">
                <a:spLocks noRot="1" noChangeAspect="1" noMove="1" noResize="1" noEditPoints="1" noAdjustHandles="1" noChangeArrowheads="1" noChangeShapeType="1" noTextEdit="1"/>
              </p:cNvSpPr>
              <p:nvPr/>
            </p:nvSpPr>
            <p:spPr>
              <a:xfrm>
                <a:off x="3524052" y="5574026"/>
                <a:ext cx="238207" cy="276999"/>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BEC050AD-2A8B-42F0-A213-45A879787C43}"/>
                  </a:ext>
                </a:extLst>
              </p:cNvPr>
              <p:cNvSpPr txBox="1"/>
              <p:nvPr/>
            </p:nvSpPr>
            <p:spPr>
              <a:xfrm>
                <a:off x="5171733" y="5574026"/>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4" name="TextBox 103">
                <a:extLst>
                  <a:ext uri="{FF2B5EF4-FFF2-40B4-BE49-F238E27FC236}">
                    <a16:creationId xmlns:a16="http://schemas.microsoft.com/office/drawing/2014/main" id="{BEC050AD-2A8B-42F0-A213-45A879787C43}"/>
                  </a:ext>
                </a:extLst>
              </p:cNvPr>
              <p:cNvSpPr txBox="1">
                <a:spLocks noRot="1" noChangeAspect="1" noMove="1" noResize="1" noEditPoints="1" noAdjustHandles="1" noChangeArrowheads="1" noChangeShapeType="1" noTextEdit="1"/>
              </p:cNvSpPr>
              <p:nvPr/>
            </p:nvSpPr>
            <p:spPr>
              <a:xfrm>
                <a:off x="5171733" y="5574026"/>
                <a:ext cx="238207" cy="276999"/>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6990B50-8664-4B8C-ADD8-699D8C4396D2}"/>
                  </a:ext>
                </a:extLst>
              </p:cNvPr>
              <p:cNvSpPr txBox="1"/>
              <p:nvPr/>
            </p:nvSpPr>
            <p:spPr>
              <a:xfrm>
                <a:off x="1876371" y="5574026"/>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5" name="TextBox 104">
                <a:extLst>
                  <a:ext uri="{FF2B5EF4-FFF2-40B4-BE49-F238E27FC236}">
                    <a16:creationId xmlns:a16="http://schemas.microsoft.com/office/drawing/2014/main" id="{46990B50-8664-4B8C-ADD8-699D8C4396D2}"/>
                  </a:ext>
                </a:extLst>
              </p:cNvPr>
              <p:cNvSpPr txBox="1">
                <a:spLocks noRot="1" noChangeAspect="1" noMove="1" noResize="1" noEditPoints="1" noAdjustHandles="1" noChangeArrowheads="1" noChangeShapeType="1" noTextEdit="1"/>
              </p:cNvSpPr>
              <p:nvPr/>
            </p:nvSpPr>
            <p:spPr>
              <a:xfrm>
                <a:off x="1876371" y="5574026"/>
                <a:ext cx="238207" cy="276999"/>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40F8354-DFD6-45EF-AA32-0E997B0AC815}"/>
                  </a:ext>
                </a:extLst>
              </p:cNvPr>
              <p:cNvSpPr txBox="1"/>
              <p:nvPr/>
            </p:nvSpPr>
            <p:spPr>
              <a:xfrm>
                <a:off x="6819414" y="5574026"/>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6" name="TextBox 105">
                <a:extLst>
                  <a:ext uri="{FF2B5EF4-FFF2-40B4-BE49-F238E27FC236}">
                    <a16:creationId xmlns:a16="http://schemas.microsoft.com/office/drawing/2014/main" id="{440F8354-DFD6-45EF-AA32-0E997B0AC815}"/>
                  </a:ext>
                </a:extLst>
              </p:cNvPr>
              <p:cNvSpPr txBox="1">
                <a:spLocks noRot="1" noChangeAspect="1" noMove="1" noResize="1" noEditPoints="1" noAdjustHandles="1" noChangeArrowheads="1" noChangeShapeType="1" noTextEdit="1"/>
              </p:cNvSpPr>
              <p:nvPr/>
            </p:nvSpPr>
            <p:spPr>
              <a:xfrm>
                <a:off x="6819414" y="5574026"/>
                <a:ext cx="238207" cy="276999"/>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4B21C19C-46A4-4F04-A9F9-BD1FBA815A00}"/>
                  </a:ext>
                </a:extLst>
              </p:cNvPr>
              <p:cNvSpPr txBox="1"/>
              <p:nvPr/>
            </p:nvSpPr>
            <p:spPr>
              <a:xfrm>
                <a:off x="3524052" y="621224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4B21C19C-46A4-4F04-A9F9-BD1FBA815A00}"/>
                  </a:ext>
                </a:extLst>
              </p:cNvPr>
              <p:cNvSpPr txBox="1">
                <a:spLocks noRot="1" noChangeAspect="1" noMove="1" noResize="1" noEditPoints="1" noAdjustHandles="1" noChangeArrowheads="1" noChangeShapeType="1" noTextEdit="1"/>
              </p:cNvSpPr>
              <p:nvPr/>
            </p:nvSpPr>
            <p:spPr>
              <a:xfrm>
                <a:off x="3524052" y="6212247"/>
                <a:ext cx="238207" cy="276999"/>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AD0789D-5FAF-44F4-96FF-C244D8F15C6F}"/>
                  </a:ext>
                </a:extLst>
              </p:cNvPr>
              <p:cNvSpPr txBox="1"/>
              <p:nvPr/>
            </p:nvSpPr>
            <p:spPr>
              <a:xfrm>
                <a:off x="5171733" y="621224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8" name="TextBox 107">
                <a:extLst>
                  <a:ext uri="{FF2B5EF4-FFF2-40B4-BE49-F238E27FC236}">
                    <a16:creationId xmlns:a16="http://schemas.microsoft.com/office/drawing/2014/main" id="{1AD0789D-5FAF-44F4-96FF-C244D8F15C6F}"/>
                  </a:ext>
                </a:extLst>
              </p:cNvPr>
              <p:cNvSpPr txBox="1">
                <a:spLocks noRot="1" noChangeAspect="1" noMove="1" noResize="1" noEditPoints="1" noAdjustHandles="1" noChangeArrowheads="1" noChangeShapeType="1" noTextEdit="1"/>
              </p:cNvSpPr>
              <p:nvPr/>
            </p:nvSpPr>
            <p:spPr>
              <a:xfrm>
                <a:off x="5171733" y="6212247"/>
                <a:ext cx="238207" cy="276999"/>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B167BC5-F40E-45CA-98CE-1A4F7957C72A}"/>
                  </a:ext>
                </a:extLst>
              </p:cNvPr>
              <p:cNvSpPr txBox="1"/>
              <p:nvPr/>
            </p:nvSpPr>
            <p:spPr>
              <a:xfrm>
                <a:off x="1876371" y="621224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9" name="TextBox 108">
                <a:extLst>
                  <a:ext uri="{FF2B5EF4-FFF2-40B4-BE49-F238E27FC236}">
                    <a16:creationId xmlns:a16="http://schemas.microsoft.com/office/drawing/2014/main" id="{0B167BC5-F40E-45CA-98CE-1A4F7957C72A}"/>
                  </a:ext>
                </a:extLst>
              </p:cNvPr>
              <p:cNvSpPr txBox="1">
                <a:spLocks noRot="1" noChangeAspect="1" noMove="1" noResize="1" noEditPoints="1" noAdjustHandles="1" noChangeArrowheads="1" noChangeShapeType="1" noTextEdit="1"/>
              </p:cNvSpPr>
              <p:nvPr/>
            </p:nvSpPr>
            <p:spPr>
              <a:xfrm>
                <a:off x="1876371" y="6212247"/>
                <a:ext cx="238207" cy="276999"/>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5C060C7-4BEE-4578-8F12-A8388C3442F7}"/>
                  </a:ext>
                </a:extLst>
              </p:cNvPr>
              <p:cNvSpPr txBox="1"/>
              <p:nvPr/>
            </p:nvSpPr>
            <p:spPr>
              <a:xfrm>
                <a:off x="6819414" y="6212247"/>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0" name="TextBox 109">
                <a:extLst>
                  <a:ext uri="{FF2B5EF4-FFF2-40B4-BE49-F238E27FC236}">
                    <a16:creationId xmlns:a16="http://schemas.microsoft.com/office/drawing/2014/main" id="{45C060C7-4BEE-4578-8F12-A8388C3442F7}"/>
                  </a:ext>
                </a:extLst>
              </p:cNvPr>
              <p:cNvSpPr txBox="1">
                <a:spLocks noRot="1" noChangeAspect="1" noMove="1" noResize="1" noEditPoints="1" noAdjustHandles="1" noChangeArrowheads="1" noChangeShapeType="1" noTextEdit="1"/>
              </p:cNvSpPr>
              <p:nvPr/>
            </p:nvSpPr>
            <p:spPr>
              <a:xfrm>
                <a:off x="6819414" y="6212247"/>
                <a:ext cx="238207" cy="276999"/>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B21C8DD-F727-4C64-9BDF-C14B6781D41B}"/>
                  </a:ext>
                </a:extLst>
              </p:cNvPr>
              <p:cNvSpPr txBox="1"/>
              <p:nvPr/>
            </p:nvSpPr>
            <p:spPr>
              <a:xfrm>
                <a:off x="888405" y="6212247"/>
                <a:ext cx="69217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1" name="TextBox 110">
                <a:extLst>
                  <a:ext uri="{FF2B5EF4-FFF2-40B4-BE49-F238E27FC236}">
                    <a16:creationId xmlns:a16="http://schemas.microsoft.com/office/drawing/2014/main" id="{FB21C8DD-F727-4C64-9BDF-C14B6781D41B}"/>
                  </a:ext>
                </a:extLst>
              </p:cNvPr>
              <p:cNvSpPr txBox="1">
                <a:spLocks noRot="1" noChangeAspect="1" noMove="1" noResize="1" noEditPoints="1" noAdjustHandles="1" noChangeArrowheads="1" noChangeShapeType="1" noTextEdit="1"/>
              </p:cNvSpPr>
              <p:nvPr/>
            </p:nvSpPr>
            <p:spPr>
              <a:xfrm>
                <a:off x="888405" y="6212247"/>
                <a:ext cx="692177" cy="276999"/>
              </a:xfrm>
              <a:prstGeom prst="rect">
                <a:avLst/>
              </a:prstGeom>
              <a:blipFill>
                <a:blip r:embed="rId20"/>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3F6639AA-DC08-4D46-9198-785D01687AEF}"/>
                  </a:ext>
                </a:extLst>
              </p:cNvPr>
              <p:cNvSpPr/>
              <p:nvPr/>
            </p:nvSpPr>
            <p:spPr>
              <a:xfrm>
                <a:off x="2454054" y="6166080"/>
                <a:ext cx="7305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Rectangle 111">
                <a:extLst>
                  <a:ext uri="{FF2B5EF4-FFF2-40B4-BE49-F238E27FC236}">
                    <a16:creationId xmlns:a16="http://schemas.microsoft.com/office/drawing/2014/main" id="{3F6639AA-DC08-4D46-9198-785D01687AEF}"/>
                  </a:ext>
                </a:extLst>
              </p:cNvPr>
              <p:cNvSpPr>
                <a:spLocks noRot="1" noChangeAspect="1" noMove="1" noResize="1" noEditPoints="1" noAdjustHandles="1" noChangeArrowheads="1" noChangeShapeType="1" noTextEdit="1"/>
              </p:cNvSpPr>
              <p:nvPr/>
            </p:nvSpPr>
            <p:spPr>
              <a:xfrm>
                <a:off x="2454054" y="6166080"/>
                <a:ext cx="730521"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D521A21E-18AD-4550-804C-46953079AFBC}"/>
                  </a:ext>
                </a:extLst>
              </p:cNvPr>
              <p:cNvSpPr/>
              <p:nvPr/>
            </p:nvSpPr>
            <p:spPr>
              <a:xfrm>
                <a:off x="4099773" y="6166080"/>
                <a:ext cx="70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3" name="Rectangle 112">
                <a:extLst>
                  <a:ext uri="{FF2B5EF4-FFF2-40B4-BE49-F238E27FC236}">
                    <a16:creationId xmlns:a16="http://schemas.microsoft.com/office/drawing/2014/main" id="{D521A21E-18AD-4550-804C-46953079AFBC}"/>
                  </a:ext>
                </a:extLst>
              </p:cNvPr>
              <p:cNvSpPr>
                <a:spLocks noRot="1" noChangeAspect="1" noMove="1" noResize="1" noEditPoints="1" noAdjustHandles="1" noChangeArrowheads="1" noChangeShapeType="1" noTextEdit="1"/>
              </p:cNvSpPr>
              <p:nvPr/>
            </p:nvSpPr>
            <p:spPr>
              <a:xfrm>
                <a:off x="4099773" y="6166080"/>
                <a:ext cx="703719"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ACC0710E-89CB-4CBF-998C-6DCFE452D1F4}"/>
                  </a:ext>
                </a:extLst>
              </p:cNvPr>
              <p:cNvSpPr/>
              <p:nvPr/>
            </p:nvSpPr>
            <p:spPr>
              <a:xfrm>
                <a:off x="5835978" y="6166080"/>
                <a:ext cx="55739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4" name="Rectangle 113">
                <a:extLst>
                  <a:ext uri="{FF2B5EF4-FFF2-40B4-BE49-F238E27FC236}">
                    <a16:creationId xmlns:a16="http://schemas.microsoft.com/office/drawing/2014/main" id="{ACC0710E-89CB-4CBF-998C-6DCFE452D1F4}"/>
                  </a:ext>
                </a:extLst>
              </p:cNvPr>
              <p:cNvSpPr>
                <a:spLocks noRot="1" noChangeAspect="1" noMove="1" noResize="1" noEditPoints="1" noAdjustHandles="1" noChangeArrowheads="1" noChangeShapeType="1" noTextEdit="1"/>
              </p:cNvSpPr>
              <p:nvPr/>
            </p:nvSpPr>
            <p:spPr>
              <a:xfrm>
                <a:off x="5835978" y="6166080"/>
                <a:ext cx="557397"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59A2AE42-5572-41EF-A0FC-EA52DEEB5CE9}"/>
                  </a:ext>
                </a:extLst>
              </p:cNvPr>
              <p:cNvSpPr/>
              <p:nvPr/>
            </p:nvSpPr>
            <p:spPr>
              <a:xfrm>
                <a:off x="7410498" y="6166080"/>
                <a:ext cx="87684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5" name="Rectangle 114">
                <a:extLst>
                  <a:ext uri="{FF2B5EF4-FFF2-40B4-BE49-F238E27FC236}">
                    <a16:creationId xmlns:a16="http://schemas.microsoft.com/office/drawing/2014/main" id="{59A2AE42-5572-41EF-A0FC-EA52DEEB5CE9}"/>
                  </a:ext>
                </a:extLst>
              </p:cNvPr>
              <p:cNvSpPr>
                <a:spLocks noRot="1" noChangeAspect="1" noMove="1" noResize="1" noEditPoints="1" noAdjustHandles="1" noChangeArrowheads="1" noChangeShapeType="1" noTextEdit="1"/>
              </p:cNvSpPr>
              <p:nvPr/>
            </p:nvSpPr>
            <p:spPr>
              <a:xfrm>
                <a:off x="7410498" y="6166080"/>
                <a:ext cx="876843"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B15C3A3F-6FB8-4BE5-BF87-D217232290A2}"/>
                  </a:ext>
                </a:extLst>
              </p:cNvPr>
              <p:cNvSpPr txBox="1"/>
              <p:nvPr/>
            </p:nvSpPr>
            <p:spPr>
              <a:xfrm>
                <a:off x="7400244" y="1564892"/>
                <a:ext cx="519053"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1,2</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6" name="TextBox 115">
                <a:extLst>
                  <a:ext uri="{FF2B5EF4-FFF2-40B4-BE49-F238E27FC236}">
                    <a16:creationId xmlns:a16="http://schemas.microsoft.com/office/drawing/2014/main" id="{B15C3A3F-6FB8-4BE5-BF87-D217232290A2}"/>
                  </a:ext>
                </a:extLst>
              </p:cNvPr>
              <p:cNvSpPr txBox="1">
                <a:spLocks noRot="1" noChangeAspect="1" noMove="1" noResize="1" noEditPoints="1" noAdjustHandles="1" noChangeArrowheads="1" noChangeShapeType="1" noTextEdit="1"/>
              </p:cNvSpPr>
              <p:nvPr/>
            </p:nvSpPr>
            <p:spPr>
              <a:xfrm>
                <a:off x="7400244" y="1564892"/>
                <a:ext cx="519053" cy="276999"/>
              </a:xfrm>
              <a:prstGeom prst="rect">
                <a:avLst/>
              </a:prstGeom>
              <a:blipFill>
                <a:blip r:embed="rId25"/>
                <a:stretch>
                  <a:fillRect b="-6667"/>
                </a:stretch>
              </a:blipFill>
            </p:spPr>
            <p:txBody>
              <a:bodyPr/>
              <a:lstStyle/>
              <a:p>
                <a:r>
                  <a:rPr lang="en-US">
                    <a:noFill/>
                  </a:rPr>
                  <a:t> </a:t>
                </a:r>
              </a:p>
            </p:txBody>
          </p:sp>
        </mc:Fallback>
      </mc:AlternateContent>
      <p:sp>
        <p:nvSpPr>
          <p:cNvPr id="117" name="Rectangle 116">
            <a:extLst>
              <a:ext uri="{FF2B5EF4-FFF2-40B4-BE49-F238E27FC236}">
                <a16:creationId xmlns:a16="http://schemas.microsoft.com/office/drawing/2014/main" id="{531898B6-6E48-4AEF-9D1A-CFE6058A80F6}"/>
              </a:ext>
            </a:extLst>
          </p:cNvPr>
          <p:cNvSpPr/>
          <p:nvPr/>
        </p:nvSpPr>
        <p:spPr>
          <a:xfrm>
            <a:off x="3808429" y="1928440"/>
            <a:ext cx="1668544"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6036E385-063B-48A8-932E-C33243EC083E}"/>
              </a:ext>
            </a:extLst>
          </p:cNvPr>
          <p:cNvSpPr/>
          <p:nvPr/>
        </p:nvSpPr>
        <p:spPr>
          <a:xfrm>
            <a:off x="7393805" y="1558205"/>
            <a:ext cx="531930" cy="290372"/>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Arrow Connector 118">
            <a:extLst>
              <a:ext uri="{FF2B5EF4-FFF2-40B4-BE49-F238E27FC236}">
                <a16:creationId xmlns:a16="http://schemas.microsoft.com/office/drawing/2014/main" id="{5AF00C0A-7EF3-49F2-82F7-8BCB4FF53CE1}"/>
              </a:ext>
            </a:extLst>
          </p:cNvPr>
          <p:cNvCxnSpPr>
            <a:cxnSpLocks/>
          </p:cNvCxnSpPr>
          <p:nvPr/>
        </p:nvCxnSpPr>
        <p:spPr>
          <a:xfrm flipV="1">
            <a:off x="7252267" y="1861815"/>
            <a:ext cx="148658" cy="302418"/>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0B34996-194E-4C1A-AE13-37B923A1C13B}"/>
              </a:ext>
            </a:extLst>
          </p:cNvPr>
          <p:cNvSpPr/>
          <p:nvPr/>
        </p:nvSpPr>
        <p:spPr>
          <a:xfrm>
            <a:off x="4182240" y="6195367"/>
            <a:ext cx="563454" cy="340045"/>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FCCC9FBF-5C01-4B71-B558-D1FE536AFD03}"/>
                  </a:ext>
                </a:extLst>
              </p:cNvPr>
              <p:cNvSpPr txBox="1"/>
              <p:nvPr/>
            </p:nvSpPr>
            <p:spPr>
              <a:xfrm>
                <a:off x="6388896" y="1524411"/>
                <a:ext cx="69217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1" name="TextBox 120">
                <a:extLst>
                  <a:ext uri="{FF2B5EF4-FFF2-40B4-BE49-F238E27FC236}">
                    <a16:creationId xmlns:a16="http://schemas.microsoft.com/office/drawing/2014/main" id="{FCCC9FBF-5C01-4B71-B558-D1FE536AFD03}"/>
                  </a:ext>
                </a:extLst>
              </p:cNvPr>
              <p:cNvSpPr txBox="1">
                <a:spLocks noRot="1" noChangeAspect="1" noMove="1" noResize="1" noEditPoints="1" noAdjustHandles="1" noChangeArrowheads="1" noChangeShapeType="1" noTextEdit="1"/>
              </p:cNvSpPr>
              <p:nvPr/>
            </p:nvSpPr>
            <p:spPr>
              <a:xfrm>
                <a:off x="6388896" y="1524411"/>
                <a:ext cx="692177" cy="276999"/>
              </a:xfrm>
              <a:prstGeom prst="rect">
                <a:avLst/>
              </a:prstGeom>
              <a:blipFill>
                <a:blip r:embed="rId26"/>
                <a:stretch>
                  <a:fillRect b="-6522"/>
                </a:stretch>
              </a:blipFill>
            </p:spPr>
            <p:txBody>
              <a:bodyPr/>
              <a:lstStyle/>
              <a:p>
                <a:r>
                  <a:rPr lang="en-US">
                    <a:noFill/>
                  </a:rPr>
                  <a:t> </a:t>
                </a:r>
              </a:p>
            </p:txBody>
          </p:sp>
        </mc:Fallback>
      </mc:AlternateContent>
      <p:sp>
        <p:nvSpPr>
          <p:cNvPr id="122" name="Rectangle 121">
            <a:extLst>
              <a:ext uri="{FF2B5EF4-FFF2-40B4-BE49-F238E27FC236}">
                <a16:creationId xmlns:a16="http://schemas.microsoft.com/office/drawing/2014/main" id="{CB4891E1-245D-40C1-B909-C15DA959A38B}"/>
              </a:ext>
            </a:extLst>
          </p:cNvPr>
          <p:cNvSpPr/>
          <p:nvPr/>
        </p:nvSpPr>
        <p:spPr>
          <a:xfrm>
            <a:off x="3808429" y="2175042"/>
            <a:ext cx="1668544"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C1F36AF1-1FE4-43C2-A147-F26E790156DA}"/>
              </a:ext>
            </a:extLst>
          </p:cNvPr>
          <p:cNvSpPr/>
          <p:nvPr/>
        </p:nvSpPr>
        <p:spPr>
          <a:xfrm>
            <a:off x="6380435" y="1517724"/>
            <a:ext cx="709590" cy="290372"/>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4" name="Straight Arrow Connector 123">
            <a:extLst>
              <a:ext uri="{FF2B5EF4-FFF2-40B4-BE49-F238E27FC236}">
                <a16:creationId xmlns:a16="http://schemas.microsoft.com/office/drawing/2014/main" id="{428D3253-6219-4D13-83A5-83F5896FDF97}"/>
              </a:ext>
            </a:extLst>
          </p:cNvPr>
          <p:cNvCxnSpPr>
            <a:cxnSpLocks/>
          </p:cNvCxnSpPr>
          <p:nvPr/>
        </p:nvCxnSpPr>
        <p:spPr>
          <a:xfrm flipH="1" flipV="1">
            <a:off x="7100888" y="1723702"/>
            <a:ext cx="144969" cy="440531"/>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05A98C49-0397-43CE-AF23-AD65FAE7D8C2}"/>
              </a:ext>
            </a:extLst>
          </p:cNvPr>
          <p:cNvSpPr/>
          <p:nvPr/>
        </p:nvSpPr>
        <p:spPr>
          <a:xfrm>
            <a:off x="7470184" y="6195367"/>
            <a:ext cx="785411" cy="340045"/>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87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1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2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2"/>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2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0" grpId="0" animBg="1"/>
      <p:bldP spid="31" grpId="0" animBg="1"/>
      <p:bldP spid="38" grpId="0" animBg="1"/>
      <p:bldP spid="39" grpId="0" animBg="1"/>
      <p:bldP spid="48" grpId="0" animBg="1"/>
      <p:bldP spid="49" grpId="0" animBg="1"/>
      <p:bldP spid="50" grpId="0"/>
      <p:bldP spid="51" grpId="0"/>
      <p:bldP spid="52" grpId="0"/>
      <p:bldP spid="53" grpId="0" animBg="1"/>
      <p:bldP spid="55" grpId="0"/>
      <p:bldP spid="89" grpId="0"/>
      <p:bldP spid="90" grpId="0"/>
      <p:bldP spid="91" grpId="0"/>
      <p:bldP spid="92" grpId="0"/>
      <p:bldP spid="93" grpId="0"/>
      <p:bldP spid="94" grpId="0"/>
      <p:bldP spid="95" grpId="0"/>
      <p:bldP spid="96" grpId="0"/>
      <p:bldP spid="97" grpId="0"/>
      <p:bldP spid="98" grpId="0" animBg="1"/>
      <p:bldP spid="99" grpId="0" animBg="1"/>
      <p:bldP spid="100" grpId="0" animBg="1"/>
      <p:bldP spid="101" grpId="0" animBg="1"/>
      <p:bldP spid="102" grpId="0" animBg="1"/>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animBg="1"/>
      <p:bldP spid="118" grpId="0" animBg="1"/>
      <p:bldP spid="120" grpId="0" animBg="1"/>
      <p:bldP spid="121" grpId="0"/>
      <p:bldP spid="122" grpId="0" animBg="1"/>
      <p:bldP spid="123" grpId="0" animBg="1"/>
      <p:bldP spid="12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D29A818D-93D3-49FC-8343-7EA20539E930}"/>
              </a:ext>
            </a:extLst>
          </p:cNvPr>
          <p:cNvSpPr/>
          <p:nvPr/>
        </p:nvSpPr>
        <p:spPr>
          <a:xfrm>
            <a:off x="-3" y="3936272"/>
            <a:ext cx="9144003" cy="270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Screen Clipping">
            <a:extLst>
              <a:ext uri="{FF2B5EF4-FFF2-40B4-BE49-F238E27FC236}">
                <a16:creationId xmlns:a16="http://schemas.microsoft.com/office/drawing/2014/main" id="{01DB6B95-DCC4-42C4-8BBD-E6E24483BAF7}"/>
              </a:ext>
            </a:extLst>
          </p:cNvPr>
          <p:cNvPicPr>
            <a:picLocks noChangeAspect="1"/>
          </p:cNvPicPr>
          <p:nvPr/>
        </p:nvPicPr>
        <p:blipFill rotWithShape="1">
          <a:blip r:embed="rId2">
            <a:extLst>
              <a:ext uri="{28A0092B-C50C-407E-A947-70E740481C1C}">
                <a14:useLocalDpi xmlns:a14="http://schemas.microsoft.com/office/drawing/2010/main" val="0"/>
              </a:ext>
            </a:extLst>
          </a:blip>
          <a:srcRect l="4286"/>
          <a:stretch/>
        </p:blipFill>
        <p:spPr>
          <a:xfrm>
            <a:off x="195943" y="451893"/>
            <a:ext cx="8752114" cy="3400868"/>
          </a:xfrm>
          <a:prstGeom prst="rect">
            <a:avLst/>
          </a:prstGeom>
        </p:spPr>
      </p:pic>
      <p:sp>
        <p:nvSpPr>
          <p:cNvPr id="2" name="Title 1"/>
          <p:cNvSpPr>
            <a:spLocks noGrp="1"/>
          </p:cNvSpPr>
          <p:nvPr>
            <p:ph type="title"/>
          </p:nvPr>
        </p:nvSpPr>
        <p:spPr/>
        <p:txBody>
          <a:bodyPr/>
          <a:lstStyle/>
          <a:p>
            <a:r>
              <a:rPr lang="en-US" dirty="0"/>
              <a:t>General vector-matrix multiplication</a:t>
            </a:r>
          </a:p>
        </p:txBody>
      </p:sp>
      <p:pic>
        <p:nvPicPr>
          <p:cNvPr id="4" name="Picture 3" descr="Screen Clipping">
            <a:extLst>
              <a:ext uri="{FF2B5EF4-FFF2-40B4-BE49-F238E27FC236}">
                <a16:creationId xmlns:a16="http://schemas.microsoft.com/office/drawing/2014/main" id="{C26B3D72-DAB3-46D8-9292-8ACBD74D7EA6}"/>
              </a:ext>
            </a:extLst>
          </p:cNvPr>
          <p:cNvPicPr>
            <a:picLocks noChangeAspect="1"/>
          </p:cNvPicPr>
          <p:nvPr/>
        </p:nvPicPr>
        <p:blipFill rotWithShape="1">
          <a:blip r:embed="rId2">
            <a:extLst>
              <a:ext uri="{28A0092B-C50C-407E-A947-70E740481C1C}">
                <a14:useLocalDpi xmlns:a14="http://schemas.microsoft.com/office/drawing/2010/main" val="0"/>
              </a:ext>
            </a:extLst>
          </a:blip>
          <a:srcRect l="4286" r="59952"/>
          <a:stretch/>
        </p:blipFill>
        <p:spPr>
          <a:xfrm>
            <a:off x="195943" y="451893"/>
            <a:ext cx="3270068" cy="3400868"/>
          </a:xfrm>
          <a:prstGeom prst="rect">
            <a:avLst/>
          </a:prstGeom>
        </p:spPr>
      </p:pic>
      <p:cxnSp>
        <p:nvCxnSpPr>
          <p:cNvPr id="7" name="Straight Arrow Connector 6">
            <a:extLst>
              <a:ext uri="{FF2B5EF4-FFF2-40B4-BE49-F238E27FC236}">
                <a16:creationId xmlns:a16="http://schemas.microsoft.com/office/drawing/2014/main" id="{6F214CF1-DB58-4CB9-8A81-EFA236C2D35D}"/>
              </a:ext>
            </a:extLst>
          </p:cNvPr>
          <p:cNvCxnSpPr>
            <a:cxnSpLocks/>
          </p:cNvCxnSpPr>
          <p:nvPr/>
        </p:nvCxnSpPr>
        <p:spPr>
          <a:xfrm flipH="1" flipV="1">
            <a:off x="1109663" y="1404615"/>
            <a:ext cx="749416" cy="7477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9C527C7-E82A-4091-B6DD-2E85BF1D1D12}"/>
                  </a:ext>
                </a:extLst>
              </p:cNvPr>
              <p:cNvSpPr txBox="1"/>
              <p:nvPr/>
            </p:nvSpPr>
            <p:spPr>
              <a:xfrm>
                <a:off x="451805" y="1092036"/>
                <a:ext cx="118455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 name="TextBox 7">
                <a:extLst>
                  <a:ext uri="{FF2B5EF4-FFF2-40B4-BE49-F238E27FC236}">
                    <a16:creationId xmlns:a16="http://schemas.microsoft.com/office/drawing/2014/main" id="{D9C527C7-E82A-4091-B6DD-2E85BF1D1D12}"/>
                  </a:ext>
                </a:extLst>
              </p:cNvPr>
              <p:cNvSpPr txBox="1">
                <a:spLocks noRot="1" noChangeAspect="1" noMove="1" noResize="1" noEditPoints="1" noAdjustHandles="1" noChangeArrowheads="1" noChangeShapeType="1" noTextEdit="1"/>
              </p:cNvSpPr>
              <p:nvPr/>
            </p:nvSpPr>
            <p:spPr>
              <a:xfrm>
                <a:off x="451805" y="1092036"/>
                <a:ext cx="1184555" cy="276999"/>
              </a:xfrm>
              <a:prstGeom prst="rect">
                <a:avLst/>
              </a:prstGeom>
              <a:blipFill>
                <a:blip r:embed="rId3"/>
                <a:stretch>
                  <a:fillRect l="-5155" b="-1521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2E8CCE1-64E3-4C7A-B795-A4013D24AD33}"/>
              </a:ext>
            </a:extLst>
          </p:cNvPr>
          <p:cNvSpPr/>
          <p:nvPr/>
        </p:nvSpPr>
        <p:spPr>
          <a:xfrm>
            <a:off x="408521" y="1114158"/>
            <a:ext cx="1163420" cy="266136"/>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B82F7126-4AC5-4301-9903-0E77C74DE929}"/>
              </a:ext>
            </a:extLst>
          </p:cNvPr>
          <p:cNvCxnSpPr>
            <a:cxnSpLocks/>
          </p:cNvCxnSpPr>
          <p:nvPr/>
        </p:nvCxnSpPr>
        <p:spPr>
          <a:xfrm flipH="1">
            <a:off x="1100139" y="2152329"/>
            <a:ext cx="776343"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627D56A-64CB-49B5-A6A3-D8219C589423}"/>
              </a:ext>
            </a:extLst>
          </p:cNvPr>
          <p:cNvGrpSpPr/>
          <p:nvPr/>
        </p:nvGrpSpPr>
        <p:grpSpPr>
          <a:xfrm>
            <a:off x="408521" y="2208041"/>
            <a:ext cx="1450558" cy="216817"/>
            <a:chOff x="2466169" y="4682427"/>
            <a:chExt cx="1450558" cy="216817"/>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16E59D-C27E-4B3F-BCDF-872E10AE9DD8}"/>
                    </a:ext>
                  </a:extLst>
                </p:cNvPr>
                <p:cNvSpPr txBox="1"/>
                <p:nvPr/>
              </p:nvSpPr>
              <p:spPr>
                <a:xfrm>
                  <a:off x="2543482" y="4706198"/>
                  <a:ext cx="1247457"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First component</a:t>
                  </a:r>
                  <a14:m>
                    <m:oMath xmlns:m="http://schemas.openxmlformats.org/officeDocument/2006/math">
                      <m: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a14:m>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2C16E59D-C27E-4B3F-BCDF-872E10AE9DD8}"/>
                    </a:ext>
                  </a:extLst>
                </p:cNvPr>
                <p:cNvSpPr txBox="1">
                  <a:spLocks noRot="1" noChangeAspect="1" noMove="1" noResize="1" noEditPoints="1" noAdjustHandles="1" noChangeArrowheads="1" noChangeShapeType="1" noTextEdit="1"/>
                </p:cNvSpPr>
                <p:nvPr/>
              </p:nvSpPr>
              <p:spPr>
                <a:xfrm>
                  <a:off x="2543482" y="4706198"/>
                  <a:ext cx="1247457" cy="169277"/>
                </a:xfrm>
                <a:prstGeom prst="rect">
                  <a:avLst/>
                </a:prstGeom>
                <a:blipFill>
                  <a:blip r:embed="rId4"/>
                  <a:stretch>
                    <a:fillRect l="-7353" t="-25000" r="-1961" b="-53571"/>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AE268997-39A0-4CC6-B24D-BE2FA1201AF2}"/>
                </a:ext>
              </a:extLst>
            </p:cNvPr>
            <p:cNvSpPr/>
            <p:nvPr/>
          </p:nvSpPr>
          <p:spPr>
            <a:xfrm>
              <a:off x="2466169" y="4682427"/>
              <a:ext cx="1450558" cy="216817"/>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9" name="Straight Arrow Connector 28">
            <a:extLst>
              <a:ext uri="{FF2B5EF4-FFF2-40B4-BE49-F238E27FC236}">
                <a16:creationId xmlns:a16="http://schemas.microsoft.com/office/drawing/2014/main" id="{7DB829D0-A89C-42E3-8E9D-F06665AA8C49}"/>
              </a:ext>
            </a:extLst>
          </p:cNvPr>
          <p:cNvCxnSpPr/>
          <p:nvPr/>
        </p:nvCxnSpPr>
        <p:spPr>
          <a:xfrm flipH="1" flipV="1">
            <a:off x="6955631" y="2011833"/>
            <a:ext cx="290226" cy="15240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3802FE1-23A1-4C49-A689-D4C707F95DD1}"/>
                  </a:ext>
                </a:extLst>
              </p:cNvPr>
              <p:cNvSpPr txBox="1"/>
              <p:nvPr/>
            </p:nvSpPr>
            <p:spPr>
              <a:xfrm>
                <a:off x="5778426" y="2451388"/>
                <a:ext cx="2762231" cy="215444"/>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sSub>
                            <m:sSub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0" name="TextBox 29">
                <a:extLst>
                  <a:ext uri="{FF2B5EF4-FFF2-40B4-BE49-F238E27FC236}">
                    <a16:creationId xmlns:a16="http://schemas.microsoft.com/office/drawing/2014/main" id="{D3802FE1-23A1-4C49-A689-D4C707F95DD1}"/>
                  </a:ext>
                </a:extLst>
              </p:cNvPr>
              <p:cNvSpPr txBox="1">
                <a:spLocks noRot="1" noChangeAspect="1" noMove="1" noResize="1" noEditPoints="1" noAdjustHandles="1" noChangeArrowheads="1" noChangeShapeType="1" noTextEdit="1"/>
              </p:cNvSpPr>
              <p:nvPr/>
            </p:nvSpPr>
            <p:spPr>
              <a:xfrm>
                <a:off x="5778426" y="2451388"/>
                <a:ext cx="2762231" cy="215444"/>
              </a:xfrm>
              <a:prstGeom prst="rect">
                <a:avLst/>
              </a:prstGeom>
              <a:blipFill>
                <a:blip r:embed="rId5"/>
                <a:stretch>
                  <a:fillRect l="-2428" b="-25714"/>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22D537AA-D1E4-4552-97D1-0C82D83D5BFF}"/>
              </a:ext>
            </a:extLst>
          </p:cNvPr>
          <p:cNvSpPr/>
          <p:nvPr/>
        </p:nvSpPr>
        <p:spPr>
          <a:xfrm>
            <a:off x="5743761" y="2443015"/>
            <a:ext cx="2796896" cy="266136"/>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4374F6F4-BBF6-4B02-AD95-8F9259B4A283}"/>
              </a:ext>
            </a:extLst>
          </p:cNvPr>
          <p:cNvSpPr txBox="1"/>
          <p:nvPr/>
        </p:nvSpPr>
        <p:spPr>
          <a:xfrm>
            <a:off x="2133515" y="4014142"/>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Component of given vector</a:t>
            </a:r>
          </a:p>
        </p:txBody>
      </p:sp>
      <p:sp>
        <p:nvSpPr>
          <p:cNvPr id="39" name="TextBox 38">
            <a:extLst>
              <a:ext uri="{FF2B5EF4-FFF2-40B4-BE49-F238E27FC236}">
                <a16:creationId xmlns:a16="http://schemas.microsoft.com/office/drawing/2014/main" id="{12A03316-B62F-4DD7-B8AA-14C45B62C90A}"/>
              </a:ext>
            </a:extLst>
          </p:cNvPr>
          <p:cNvSpPr txBox="1"/>
          <p:nvPr/>
        </p:nvSpPr>
        <p:spPr>
          <a:xfrm>
            <a:off x="5428877" y="4014142"/>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Component of given vector</a:t>
            </a:r>
          </a:p>
        </p:txBody>
      </p:sp>
      <p:grpSp>
        <p:nvGrpSpPr>
          <p:cNvPr id="44" name="Group 43">
            <a:extLst>
              <a:ext uri="{FF2B5EF4-FFF2-40B4-BE49-F238E27FC236}">
                <a16:creationId xmlns:a16="http://schemas.microsoft.com/office/drawing/2014/main" id="{AF398C73-BDB2-402F-AB94-10F15A36FC16}"/>
              </a:ext>
            </a:extLst>
          </p:cNvPr>
          <p:cNvGrpSpPr/>
          <p:nvPr/>
        </p:nvGrpSpPr>
        <p:grpSpPr>
          <a:xfrm>
            <a:off x="638968" y="863151"/>
            <a:ext cx="907417" cy="216817"/>
            <a:chOff x="2441281" y="4399204"/>
            <a:chExt cx="907417" cy="216817"/>
          </a:xfrm>
        </p:grpSpPr>
        <p:sp>
          <p:nvSpPr>
            <p:cNvPr id="45" name="TextBox 44">
              <a:extLst>
                <a:ext uri="{FF2B5EF4-FFF2-40B4-BE49-F238E27FC236}">
                  <a16:creationId xmlns:a16="http://schemas.microsoft.com/office/drawing/2014/main" id="{257D9F38-347D-495D-8716-01407B2C5988}"/>
                </a:ext>
              </a:extLst>
            </p:cNvPr>
            <p:cNvSpPr txBox="1"/>
            <p:nvPr/>
          </p:nvSpPr>
          <p:spPr>
            <a:xfrm>
              <a:off x="2492655" y="4423485"/>
              <a:ext cx="726161"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Given vector</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67EAA5EC-86CF-4B8E-B8C1-87DD6E1ACE0B}"/>
                </a:ext>
              </a:extLst>
            </p:cNvPr>
            <p:cNvSpPr/>
            <p:nvPr/>
          </p:nvSpPr>
          <p:spPr>
            <a:xfrm>
              <a:off x="2441281" y="4399204"/>
              <a:ext cx="907417" cy="216817"/>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BF54F64C-6B4F-4CF0-B65D-1BA1C66B7ACD}"/>
              </a:ext>
            </a:extLst>
          </p:cNvPr>
          <p:cNvSpPr txBox="1"/>
          <p:nvPr/>
        </p:nvSpPr>
        <p:spPr>
          <a:xfrm>
            <a:off x="3781196" y="4109064"/>
            <a:ext cx="1371600" cy="267356"/>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p:sp>
        <p:nvSpPr>
          <p:cNvPr id="49" name="TextBox 48">
            <a:extLst>
              <a:ext uri="{FF2B5EF4-FFF2-40B4-BE49-F238E27FC236}">
                <a16:creationId xmlns:a16="http://schemas.microsoft.com/office/drawing/2014/main" id="{563BE2DF-ED54-4D32-BFFA-5F831A69D02D}"/>
              </a:ext>
            </a:extLst>
          </p:cNvPr>
          <p:cNvSpPr txBox="1"/>
          <p:nvPr/>
        </p:nvSpPr>
        <p:spPr>
          <a:xfrm>
            <a:off x="7076558" y="4109064"/>
            <a:ext cx="1371600" cy="267356"/>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78E164A-1EF9-4403-8F2E-F7917E384381}"/>
                  </a:ext>
                </a:extLst>
              </p:cNvPr>
              <p:cNvSpPr txBox="1"/>
              <p:nvPr/>
            </p:nvSpPr>
            <p:spPr>
              <a:xfrm>
                <a:off x="3524052" y="4104243"/>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0" name="TextBox 49">
                <a:extLst>
                  <a:ext uri="{FF2B5EF4-FFF2-40B4-BE49-F238E27FC236}">
                    <a16:creationId xmlns:a16="http://schemas.microsoft.com/office/drawing/2014/main" id="{A78E164A-1EF9-4403-8F2E-F7917E384381}"/>
                  </a:ext>
                </a:extLst>
              </p:cNvPr>
              <p:cNvSpPr txBox="1">
                <a:spLocks noRot="1" noChangeAspect="1" noMove="1" noResize="1" noEditPoints="1" noAdjustHandles="1" noChangeArrowheads="1" noChangeShapeType="1" noTextEdit="1"/>
              </p:cNvSpPr>
              <p:nvPr/>
            </p:nvSpPr>
            <p:spPr>
              <a:xfrm>
                <a:off x="3524052" y="4104243"/>
                <a:ext cx="238207" cy="27699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6D4EA5B-DC06-483B-8DF2-2F40482E1CF3}"/>
                  </a:ext>
                </a:extLst>
              </p:cNvPr>
              <p:cNvSpPr txBox="1"/>
              <p:nvPr/>
            </p:nvSpPr>
            <p:spPr>
              <a:xfrm>
                <a:off x="5171733" y="4104243"/>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1" name="TextBox 50">
                <a:extLst>
                  <a:ext uri="{FF2B5EF4-FFF2-40B4-BE49-F238E27FC236}">
                    <a16:creationId xmlns:a16="http://schemas.microsoft.com/office/drawing/2014/main" id="{26D4EA5B-DC06-483B-8DF2-2F40482E1CF3}"/>
                  </a:ext>
                </a:extLst>
              </p:cNvPr>
              <p:cNvSpPr txBox="1">
                <a:spLocks noRot="1" noChangeAspect="1" noMove="1" noResize="1" noEditPoints="1" noAdjustHandles="1" noChangeArrowheads="1" noChangeShapeType="1" noTextEdit="1"/>
              </p:cNvSpPr>
              <p:nvPr/>
            </p:nvSpPr>
            <p:spPr>
              <a:xfrm>
                <a:off x="5171733" y="4104243"/>
                <a:ext cx="238207" cy="27699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498D411-ABEE-4024-9E4F-B61EC4B9C5A7}"/>
                  </a:ext>
                </a:extLst>
              </p:cNvPr>
              <p:cNvSpPr txBox="1"/>
              <p:nvPr/>
            </p:nvSpPr>
            <p:spPr>
              <a:xfrm>
                <a:off x="1876371" y="4104243"/>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2" name="TextBox 51">
                <a:extLst>
                  <a:ext uri="{FF2B5EF4-FFF2-40B4-BE49-F238E27FC236}">
                    <a16:creationId xmlns:a16="http://schemas.microsoft.com/office/drawing/2014/main" id="{9498D411-ABEE-4024-9E4F-B61EC4B9C5A7}"/>
                  </a:ext>
                </a:extLst>
              </p:cNvPr>
              <p:cNvSpPr txBox="1">
                <a:spLocks noRot="1" noChangeAspect="1" noMove="1" noResize="1" noEditPoints="1" noAdjustHandles="1" noChangeArrowheads="1" noChangeShapeType="1" noTextEdit="1"/>
              </p:cNvSpPr>
              <p:nvPr/>
            </p:nvSpPr>
            <p:spPr>
              <a:xfrm>
                <a:off x="1876371" y="4104243"/>
                <a:ext cx="238207" cy="276999"/>
              </a:xfrm>
              <a:prstGeom prst="rect">
                <a:avLst/>
              </a:prstGeom>
              <a:blipFill>
                <a:blip r:embed="rId8"/>
                <a:stretch>
                  <a:fillRect/>
                </a:stretch>
              </a:blipFill>
              <a:ln>
                <a:noFill/>
              </a:ln>
            </p:spPr>
            <p:txBody>
              <a:bodyPr/>
              <a:lstStyle/>
              <a:p>
                <a:r>
                  <a:rPr lang="en-US">
                    <a:noFill/>
                  </a:rPr>
                  <a:t> </a:t>
                </a:r>
              </a:p>
            </p:txBody>
          </p:sp>
        </mc:Fallback>
      </mc:AlternateContent>
      <p:sp>
        <p:nvSpPr>
          <p:cNvPr id="53" name="TextBox 52">
            <a:extLst>
              <a:ext uri="{FF2B5EF4-FFF2-40B4-BE49-F238E27FC236}">
                <a16:creationId xmlns:a16="http://schemas.microsoft.com/office/drawing/2014/main" id="{EDCC672D-5928-4ED8-ADDE-25609CBBD4A7}"/>
              </a:ext>
            </a:extLst>
          </p:cNvPr>
          <p:cNvSpPr txBox="1"/>
          <p:nvPr/>
        </p:nvSpPr>
        <p:spPr>
          <a:xfrm>
            <a:off x="611555" y="4118332"/>
            <a:ext cx="1245879" cy="248821"/>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Given vector</a:t>
            </a:r>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AEF6CFD-8AAD-4B69-BE54-2BC3E039D377}"/>
                  </a:ext>
                </a:extLst>
              </p:cNvPr>
              <p:cNvSpPr txBox="1"/>
              <p:nvPr/>
            </p:nvSpPr>
            <p:spPr>
              <a:xfrm>
                <a:off x="6819414" y="4104243"/>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5" name="TextBox 54">
                <a:extLst>
                  <a:ext uri="{FF2B5EF4-FFF2-40B4-BE49-F238E27FC236}">
                    <a16:creationId xmlns:a16="http://schemas.microsoft.com/office/drawing/2014/main" id="{0AEF6CFD-8AAD-4B69-BE54-2BC3E039D377}"/>
                  </a:ext>
                </a:extLst>
              </p:cNvPr>
              <p:cNvSpPr txBox="1">
                <a:spLocks noRot="1" noChangeAspect="1" noMove="1" noResize="1" noEditPoints="1" noAdjustHandles="1" noChangeArrowheads="1" noChangeShapeType="1" noTextEdit="1"/>
              </p:cNvSpPr>
              <p:nvPr/>
            </p:nvSpPr>
            <p:spPr>
              <a:xfrm>
                <a:off x="6819414" y="4104243"/>
                <a:ext cx="238207" cy="276999"/>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BD974C5E-2404-4B8E-BF26-8BC3B2193778}"/>
                  </a:ext>
                </a:extLst>
              </p:cNvPr>
              <p:cNvSpPr txBox="1"/>
              <p:nvPr/>
            </p:nvSpPr>
            <p:spPr>
              <a:xfrm>
                <a:off x="3524052" y="458957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89" name="TextBox 88">
                <a:extLst>
                  <a:ext uri="{FF2B5EF4-FFF2-40B4-BE49-F238E27FC236}">
                    <a16:creationId xmlns:a16="http://schemas.microsoft.com/office/drawing/2014/main" id="{BD974C5E-2404-4B8E-BF26-8BC3B2193778}"/>
                  </a:ext>
                </a:extLst>
              </p:cNvPr>
              <p:cNvSpPr txBox="1">
                <a:spLocks noRot="1" noChangeAspect="1" noMove="1" noResize="1" noEditPoints="1" noAdjustHandles="1" noChangeArrowheads="1" noChangeShapeType="1" noTextEdit="1"/>
              </p:cNvSpPr>
              <p:nvPr/>
            </p:nvSpPr>
            <p:spPr>
              <a:xfrm>
                <a:off x="3524052" y="4589579"/>
                <a:ext cx="238207" cy="276999"/>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6F08570-5ECB-40CE-929A-CDB0680A55D7}"/>
                  </a:ext>
                </a:extLst>
              </p:cNvPr>
              <p:cNvSpPr txBox="1"/>
              <p:nvPr/>
            </p:nvSpPr>
            <p:spPr>
              <a:xfrm>
                <a:off x="5171733" y="458957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0" name="TextBox 89">
                <a:extLst>
                  <a:ext uri="{FF2B5EF4-FFF2-40B4-BE49-F238E27FC236}">
                    <a16:creationId xmlns:a16="http://schemas.microsoft.com/office/drawing/2014/main" id="{76F08570-5ECB-40CE-929A-CDB0680A55D7}"/>
                  </a:ext>
                </a:extLst>
              </p:cNvPr>
              <p:cNvSpPr txBox="1">
                <a:spLocks noRot="1" noChangeAspect="1" noMove="1" noResize="1" noEditPoints="1" noAdjustHandles="1" noChangeArrowheads="1" noChangeShapeType="1" noTextEdit="1"/>
              </p:cNvSpPr>
              <p:nvPr/>
            </p:nvSpPr>
            <p:spPr>
              <a:xfrm>
                <a:off x="5171733" y="4589579"/>
                <a:ext cx="238207" cy="276999"/>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4B95D5F2-AE50-4EAB-92B2-02E24153FEFB}"/>
                  </a:ext>
                </a:extLst>
              </p:cNvPr>
              <p:cNvSpPr txBox="1"/>
              <p:nvPr/>
            </p:nvSpPr>
            <p:spPr>
              <a:xfrm>
                <a:off x="1876371" y="458957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1" name="TextBox 90">
                <a:extLst>
                  <a:ext uri="{FF2B5EF4-FFF2-40B4-BE49-F238E27FC236}">
                    <a16:creationId xmlns:a16="http://schemas.microsoft.com/office/drawing/2014/main" id="{4B95D5F2-AE50-4EAB-92B2-02E24153FEFB}"/>
                  </a:ext>
                </a:extLst>
              </p:cNvPr>
              <p:cNvSpPr txBox="1">
                <a:spLocks noRot="1" noChangeAspect="1" noMove="1" noResize="1" noEditPoints="1" noAdjustHandles="1" noChangeArrowheads="1" noChangeShapeType="1" noTextEdit="1"/>
              </p:cNvSpPr>
              <p:nvPr/>
            </p:nvSpPr>
            <p:spPr>
              <a:xfrm>
                <a:off x="1876371" y="4589579"/>
                <a:ext cx="238207" cy="276999"/>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9B56D35C-5E16-4A40-9C82-53469CAC1604}"/>
                  </a:ext>
                </a:extLst>
              </p:cNvPr>
              <p:cNvSpPr txBox="1"/>
              <p:nvPr/>
            </p:nvSpPr>
            <p:spPr>
              <a:xfrm>
                <a:off x="6819414" y="458957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2" name="TextBox 91">
                <a:extLst>
                  <a:ext uri="{FF2B5EF4-FFF2-40B4-BE49-F238E27FC236}">
                    <a16:creationId xmlns:a16="http://schemas.microsoft.com/office/drawing/2014/main" id="{9B56D35C-5E16-4A40-9C82-53469CAC1604}"/>
                  </a:ext>
                </a:extLst>
              </p:cNvPr>
              <p:cNvSpPr txBox="1">
                <a:spLocks noRot="1" noChangeAspect="1" noMove="1" noResize="1" noEditPoints="1" noAdjustHandles="1" noChangeArrowheads="1" noChangeShapeType="1" noTextEdit="1"/>
              </p:cNvSpPr>
              <p:nvPr/>
            </p:nvSpPr>
            <p:spPr>
              <a:xfrm>
                <a:off x="6819414" y="4589579"/>
                <a:ext cx="238207" cy="276999"/>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936C4D5-E6E6-44D9-A2EC-B260B29D7169}"/>
                  </a:ext>
                </a:extLst>
              </p:cNvPr>
              <p:cNvSpPr txBox="1"/>
              <p:nvPr/>
            </p:nvSpPr>
            <p:spPr>
              <a:xfrm>
                <a:off x="888405" y="4589579"/>
                <a:ext cx="75277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3" name="TextBox 92">
                <a:extLst>
                  <a:ext uri="{FF2B5EF4-FFF2-40B4-BE49-F238E27FC236}">
                    <a16:creationId xmlns:a16="http://schemas.microsoft.com/office/drawing/2014/main" id="{E936C4D5-E6E6-44D9-A2EC-B260B29D7169}"/>
                  </a:ext>
                </a:extLst>
              </p:cNvPr>
              <p:cNvSpPr txBox="1">
                <a:spLocks noRot="1" noChangeAspect="1" noMove="1" noResize="1" noEditPoints="1" noAdjustHandles="1" noChangeArrowheads="1" noChangeShapeType="1" noTextEdit="1"/>
              </p:cNvSpPr>
              <p:nvPr/>
            </p:nvSpPr>
            <p:spPr>
              <a:xfrm>
                <a:off x="888405" y="4589579"/>
                <a:ext cx="752770" cy="276999"/>
              </a:xfrm>
              <a:prstGeom prst="rect">
                <a:avLst/>
              </a:prstGeom>
              <a:blipFill>
                <a:blip r:embed="rId14"/>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Rectangle 93">
                <a:extLst>
                  <a:ext uri="{FF2B5EF4-FFF2-40B4-BE49-F238E27FC236}">
                    <a16:creationId xmlns:a16="http://schemas.microsoft.com/office/drawing/2014/main" id="{C4C095CE-7E33-49D0-BB64-C0F0DC5867F3}"/>
                  </a:ext>
                </a:extLst>
              </p:cNvPr>
              <p:cNvSpPr/>
              <p:nvPr/>
            </p:nvSpPr>
            <p:spPr>
              <a:xfrm>
                <a:off x="2454054" y="4543412"/>
                <a:ext cx="6523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4" name="Rectangle 93">
                <a:extLst>
                  <a:ext uri="{FF2B5EF4-FFF2-40B4-BE49-F238E27FC236}">
                    <a16:creationId xmlns:a16="http://schemas.microsoft.com/office/drawing/2014/main" id="{C4C095CE-7E33-49D0-BB64-C0F0DC5867F3}"/>
                  </a:ext>
                </a:extLst>
              </p:cNvPr>
              <p:cNvSpPr>
                <a:spLocks noRot="1" noChangeAspect="1" noMove="1" noResize="1" noEditPoints="1" noAdjustHandles="1" noChangeArrowheads="1" noChangeShapeType="1" noTextEdit="1"/>
              </p:cNvSpPr>
              <p:nvPr/>
            </p:nvSpPr>
            <p:spPr>
              <a:xfrm>
                <a:off x="2454054" y="4543412"/>
                <a:ext cx="652358"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E1DB4DEE-6080-4ED2-9D79-94C5479DAC9C}"/>
                  </a:ext>
                </a:extLst>
              </p:cNvPr>
              <p:cNvSpPr/>
              <p:nvPr/>
            </p:nvSpPr>
            <p:spPr>
              <a:xfrm>
                <a:off x="4099773" y="4543412"/>
                <a:ext cx="70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5" name="Rectangle 94">
                <a:extLst>
                  <a:ext uri="{FF2B5EF4-FFF2-40B4-BE49-F238E27FC236}">
                    <a16:creationId xmlns:a16="http://schemas.microsoft.com/office/drawing/2014/main" id="{E1DB4DEE-6080-4ED2-9D79-94C5479DAC9C}"/>
                  </a:ext>
                </a:extLst>
              </p:cNvPr>
              <p:cNvSpPr>
                <a:spLocks noRot="1" noChangeAspect="1" noMove="1" noResize="1" noEditPoints="1" noAdjustHandles="1" noChangeArrowheads="1" noChangeShapeType="1" noTextEdit="1"/>
              </p:cNvSpPr>
              <p:nvPr/>
            </p:nvSpPr>
            <p:spPr>
              <a:xfrm>
                <a:off x="4099773" y="4543412"/>
                <a:ext cx="70371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Rectangle 95">
                <a:extLst>
                  <a:ext uri="{FF2B5EF4-FFF2-40B4-BE49-F238E27FC236}">
                    <a16:creationId xmlns:a16="http://schemas.microsoft.com/office/drawing/2014/main" id="{E6E353E2-C344-4E35-9D82-A5FA9FD6902E}"/>
                  </a:ext>
                </a:extLst>
              </p:cNvPr>
              <p:cNvSpPr/>
              <p:nvPr/>
            </p:nvSpPr>
            <p:spPr>
              <a:xfrm>
                <a:off x="5835978" y="4543412"/>
                <a:ext cx="6576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6" name="Rectangle 95">
                <a:extLst>
                  <a:ext uri="{FF2B5EF4-FFF2-40B4-BE49-F238E27FC236}">
                    <a16:creationId xmlns:a16="http://schemas.microsoft.com/office/drawing/2014/main" id="{E6E353E2-C344-4E35-9D82-A5FA9FD6902E}"/>
                  </a:ext>
                </a:extLst>
              </p:cNvPr>
              <p:cNvSpPr>
                <a:spLocks noRot="1" noChangeAspect="1" noMove="1" noResize="1" noEditPoints="1" noAdjustHandles="1" noChangeArrowheads="1" noChangeShapeType="1" noTextEdit="1"/>
              </p:cNvSpPr>
              <p:nvPr/>
            </p:nvSpPr>
            <p:spPr>
              <a:xfrm>
                <a:off x="5835978" y="4543412"/>
                <a:ext cx="657681"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DC9F8850-0C03-4BC9-843D-BFF8B1BB3114}"/>
                  </a:ext>
                </a:extLst>
              </p:cNvPr>
              <p:cNvSpPr/>
              <p:nvPr/>
            </p:nvSpPr>
            <p:spPr>
              <a:xfrm>
                <a:off x="7410498" y="4543412"/>
                <a:ext cx="7037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7" name="Rectangle 96">
                <a:extLst>
                  <a:ext uri="{FF2B5EF4-FFF2-40B4-BE49-F238E27FC236}">
                    <a16:creationId xmlns:a16="http://schemas.microsoft.com/office/drawing/2014/main" id="{DC9F8850-0C03-4BC9-843D-BFF8B1BB3114}"/>
                  </a:ext>
                </a:extLst>
              </p:cNvPr>
              <p:cNvSpPr>
                <a:spLocks noRot="1" noChangeAspect="1" noMove="1" noResize="1" noEditPoints="1" noAdjustHandles="1" noChangeArrowheads="1" noChangeShapeType="1" noTextEdit="1"/>
              </p:cNvSpPr>
              <p:nvPr/>
            </p:nvSpPr>
            <p:spPr>
              <a:xfrm>
                <a:off x="7410498" y="4543412"/>
                <a:ext cx="703719" cy="369332"/>
              </a:xfrm>
              <a:prstGeom prst="rect">
                <a:avLst/>
              </a:prstGeom>
              <a:blipFill>
                <a:blip r:embed="rId18"/>
                <a:stretch>
                  <a:fillRect/>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721E1A01-937A-43EA-950F-89247FA61B3B}"/>
              </a:ext>
            </a:extLst>
          </p:cNvPr>
          <p:cNvSpPr txBox="1"/>
          <p:nvPr/>
        </p:nvSpPr>
        <p:spPr>
          <a:xfrm>
            <a:off x="3781196" y="5090688"/>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p:sp>
        <p:nvSpPr>
          <p:cNvPr id="99" name="TextBox 98">
            <a:extLst>
              <a:ext uri="{FF2B5EF4-FFF2-40B4-BE49-F238E27FC236}">
                <a16:creationId xmlns:a16="http://schemas.microsoft.com/office/drawing/2014/main" id="{051BF707-6B37-408F-9DDC-5B37DD32ED5D}"/>
              </a:ext>
            </a:extLst>
          </p:cNvPr>
          <p:cNvSpPr txBox="1"/>
          <p:nvPr/>
        </p:nvSpPr>
        <p:spPr>
          <a:xfrm>
            <a:off x="7076558" y="5090688"/>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p:cxnSp>
        <p:nvCxnSpPr>
          <p:cNvPr id="78" name="Straight Arrow Connector 77">
            <a:extLst>
              <a:ext uri="{FF2B5EF4-FFF2-40B4-BE49-F238E27FC236}">
                <a16:creationId xmlns:a16="http://schemas.microsoft.com/office/drawing/2014/main" id="{0524EE7C-A028-485C-91D1-1DC53A61909E}"/>
              </a:ext>
            </a:extLst>
          </p:cNvPr>
          <p:cNvCxnSpPr>
            <a:cxnSpLocks/>
          </p:cNvCxnSpPr>
          <p:nvPr/>
        </p:nvCxnSpPr>
        <p:spPr>
          <a:xfrm flipV="1">
            <a:off x="1857434" y="1411758"/>
            <a:ext cx="0" cy="740569"/>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4A069BF3-158B-44A8-9F28-915A4CCD5D95}"/>
              </a:ext>
            </a:extLst>
          </p:cNvPr>
          <p:cNvSpPr txBox="1"/>
          <p:nvPr/>
        </p:nvSpPr>
        <p:spPr>
          <a:xfrm>
            <a:off x="485834" y="5194878"/>
            <a:ext cx="1371600" cy="248821"/>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vector</a:t>
            </a:r>
          </a:p>
        </p:txBody>
      </p:sp>
      <p:sp>
        <p:nvSpPr>
          <p:cNvPr id="101" name="TextBox 100">
            <a:extLst>
              <a:ext uri="{FF2B5EF4-FFF2-40B4-BE49-F238E27FC236}">
                <a16:creationId xmlns:a16="http://schemas.microsoft.com/office/drawing/2014/main" id="{8B69FF73-A8B6-4F7A-B0FC-408BFA0A769B}"/>
              </a:ext>
            </a:extLst>
          </p:cNvPr>
          <p:cNvSpPr txBox="1"/>
          <p:nvPr/>
        </p:nvSpPr>
        <p:spPr>
          <a:xfrm>
            <a:off x="2133515" y="5090688"/>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Component of given vector</a:t>
            </a:r>
          </a:p>
        </p:txBody>
      </p:sp>
      <p:sp>
        <p:nvSpPr>
          <p:cNvPr id="102" name="TextBox 101">
            <a:extLst>
              <a:ext uri="{FF2B5EF4-FFF2-40B4-BE49-F238E27FC236}">
                <a16:creationId xmlns:a16="http://schemas.microsoft.com/office/drawing/2014/main" id="{D719A027-38C1-426F-BBB3-C7D8CE93433F}"/>
              </a:ext>
            </a:extLst>
          </p:cNvPr>
          <p:cNvSpPr txBox="1"/>
          <p:nvPr/>
        </p:nvSpPr>
        <p:spPr>
          <a:xfrm>
            <a:off x="5428877" y="5090688"/>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Component of given vector</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FACDCDC7-B252-481B-BC55-1D70C71C0939}"/>
                  </a:ext>
                </a:extLst>
              </p:cNvPr>
              <p:cNvSpPr txBox="1"/>
              <p:nvPr/>
            </p:nvSpPr>
            <p:spPr>
              <a:xfrm>
                <a:off x="3524052" y="518078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3" name="TextBox 102">
                <a:extLst>
                  <a:ext uri="{FF2B5EF4-FFF2-40B4-BE49-F238E27FC236}">
                    <a16:creationId xmlns:a16="http://schemas.microsoft.com/office/drawing/2014/main" id="{FACDCDC7-B252-481B-BC55-1D70C71C0939}"/>
                  </a:ext>
                </a:extLst>
              </p:cNvPr>
              <p:cNvSpPr txBox="1">
                <a:spLocks noRot="1" noChangeAspect="1" noMove="1" noResize="1" noEditPoints="1" noAdjustHandles="1" noChangeArrowheads="1" noChangeShapeType="1" noTextEdit="1"/>
              </p:cNvSpPr>
              <p:nvPr/>
            </p:nvSpPr>
            <p:spPr>
              <a:xfrm>
                <a:off x="3524052" y="5180789"/>
                <a:ext cx="238207" cy="276999"/>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BEC050AD-2A8B-42F0-A213-45A879787C43}"/>
                  </a:ext>
                </a:extLst>
              </p:cNvPr>
              <p:cNvSpPr txBox="1"/>
              <p:nvPr/>
            </p:nvSpPr>
            <p:spPr>
              <a:xfrm>
                <a:off x="5171733" y="518078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4" name="TextBox 103">
                <a:extLst>
                  <a:ext uri="{FF2B5EF4-FFF2-40B4-BE49-F238E27FC236}">
                    <a16:creationId xmlns:a16="http://schemas.microsoft.com/office/drawing/2014/main" id="{BEC050AD-2A8B-42F0-A213-45A879787C43}"/>
                  </a:ext>
                </a:extLst>
              </p:cNvPr>
              <p:cNvSpPr txBox="1">
                <a:spLocks noRot="1" noChangeAspect="1" noMove="1" noResize="1" noEditPoints="1" noAdjustHandles="1" noChangeArrowheads="1" noChangeShapeType="1" noTextEdit="1"/>
              </p:cNvSpPr>
              <p:nvPr/>
            </p:nvSpPr>
            <p:spPr>
              <a:xfrm>
                <a:off x="5171733" y="5180789"/>
                <a:ext cx="238207" cy="276999"/>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46990B50-8664-4B8C-ADD8-699D8C4396D2}"/>
                  </a:ext>
                </a:extLst>
              </p:cNvPr>
              <p:cNvSpPr txBox="1"/>
              <p:nvPr/>
            </p:nvSpPr>
            <p:spPr>
              <a:xfrm>
                <a:off x="1876371" y="518078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5" name="TextBox 104">
                <a:extLst>
                  <a:ext uri="{FF2B5EF4-FFF2-40B4-BE49-F238E27FC236}">
                    <a16:creationId xmlns:a16="http://schemas.microsoft.com/office/drawing/2014/main" id="{46990B50-8664-4B8C-ADD8-699D8C4396D2}"/>
                  </a:ext>
                </a:extLst>
              </p:cNvPr>
              <p:cNvSpPr txBox="1">
                <a:spLocks noRot="1" noChangeAspect="1" noMove="1" noResize="1" noEditPoints="1" noAdjustHandles="1" noChangeArrowheads="1" noChangeShapeType="1" noTextEdit="1"/>
              </p:cNvSpPr>
              <p:nvPr/>
            </p:nvSpPr>
            <p:spPr>
              <a:xfrm>
                <a:off x="1876371" y="5180789"/>
                <a:ext cx="238207" cy="276999"/>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440F8354-DFD6-45EF-AA32-0E997B0AC815}"/>
                  </a:ext>
                </a:extLst>
              </p:cNvPr>
              <p:cNvSpPr txBox="1"/>
              <p:nvPr/>
            </p:nvSpPr>
            <p:spPr>
              <a:xfrm>
                <a:off x="6819414" y="518078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6" name="TextBox 105">
                <a:extLst>
                  <a:ext uri="{FF2B5EF4-FFF2-40B4-BE49-F238E27FC236}">
                    <a16:creationId xmlns:a16="http://schemas.microsoft.com/office/drawing/2014/main" id="{440F8354-DFD6-45EF-AA32-0E997B0AC815}"/>
                  </a:ext>
                </a:extLst>
              </p:cNvPr>
              <p:cNvSpPr txBox="1">
                <a:spLocks noRot="1" noChangeAspect="1" noMove="1" noResize="1" noEditPoints="1" noAdjustHandles="1" noChangeArrowheads="1" noChangeShapeType="1" noTextEdit="1"/>
              </p:cNvSpPr>
              <p:nvPr/>
            </p:nvSpPr>
            <p:spPr>
              <a:xfrm>
                <a:off x="6819414" y="5180789"/>
                <a:ext cx="238207" cy="276999"/>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4B21C19C-46A4-4F04-A9F9-BD1FBA815A00}"/>
                  </a:ext>
                </a:extLst>
              </p:cNvPr>
              <p:cNvSpPr txBox="1"/>
              <p:nvPr/>
            </p:nvSpPr>
            <p:spPr>
              <a:xfrm>
                <a:off x="3524052" y="605459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7" name="TextBox 106">
                <a:extLst>
                  <a:ext uri="{FF2B5EF4-FFF2-40B4-BE49-F238E27FC236}">
                    <a16:creationId xmlns:a16="http://schemas.microsoft.com/office/drawing/2014/main" id="{4B21C19C-46A4-4F04-A9F9-BD1FBA815A00}"/>
                  </a:ext>
                </a:extLst>
              </p:cNvPr>
              <p:cNvSpPr txBox="1">
                <a:spLocks noRot="1" noChangeAspect="1" noMove="1" noResize="1" noEditPoints="1" noAdjustHandles="1" noChangeArrowheads="1" noChangeShapeType="1" noTextEdit="1"/>
              </p:cNvSpPr>
              <p:nvPr/>
            </p:nvSpPr>
            <p:spPr>
              <a:xfrm>
                <a:off x="3524052" y="6054599"/>
                <a:ext cx="238207" cy="276999"/>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1AD0789D-5FAF-44F4-96FF-C244D8F15C6F}"/>
                  </a:ext>
                </a:extLst>
              </p:cNvPr>
              <p:cNvSpPr txBox="1"/>
              <p:nvPr/>
            </p:nvSpPr>
            <p:spPr>
              <a:xfrm>
                <a:off x="5171733" y="605459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8" name="TextBox 107">
                <a:extLst>
                  <a:ext uri="{FF2B5EF4-FFF2-40B4-BE49-F238E27FC236}">
                    <a16:creationId xmlns:a16="http://schemas.microsoft.com/office/drawing/2014/main" id="{1AD0789D-5FAF-44F4-96FF-C244D8F15C6F}"/>
                  </a:ext>
                </a:extLst>
              </p:cNvPr>
              <p:cNvSpPr txBox="1">
                <a:spLocks noRot="1" noChangeAspect="1" noMove="1" noResize="1" noEditPoints="1" noAdjustHandles="1" noChangeArrowheads="1" noChangeShapeType="1" noTextEdit="1"/>
              </p:cNvSpPr>
              <p:nvPr/>
            </p:nvSpPr>
            <p:spPr>
              <a:xfrm>
                <a:off x="5171733" y="6054599"/>
                <a:ext cx="238207" cy="276999"/>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0B167BC5-F40E-45CA-98CE-1A4F7957C72A}"/>
                  </a:ext>
                </a:extLst>
              </p:cNvPr>
              <p:cNvSpPr txBox="1"/>
              <p:nvPr/>
            </p:nvSpPr>
            <p:spPr>
              <a:xfrm>
                <a:off x="1876371" y="605459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9" name="TextBox 108">
                <a:extLst>
                  <a:ext uri="{FF2B5EF4-FFF2-40B4-BE49-F238E27FC236}">
                    <a16:creationId xmlns:a16="http://schemas.microsoft.com/office/drawing/2014/main" id="{0B167BC5-F40E-45CA-98CE-1A4F7957C72A}"/>
                  </a:ext>
                </a:extLst>
              </p:cNvPr>
              <p:cNvSpPr txBox="1">
                <a:spLocks noRot="1" noChangeAspect="1" noMove="1" noResize="1" noEditPoints="1" noAdjustHandles="1" noChangeArrowheads="1" noChangeShapeType="1" noTextEdit="1"/>
              </p:cNvSpPr>
              <p:nvPr/>
            </p:nvSpPr>
            <p:spPr>
              <a:xfrm>
                <a:off x="1876371" y="6054599"/>
                <a:ext cx="238207" cy="276999"/>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45C060C7-4BEE-4578-8F12-A8388C3442F7}"/>
                  </a:ext>
                </a:extLst>
              </p:cNvPr>
              <p:cNvSpPr txBox="1"/>
              <p:nvPr/>
            </p:nvSpPr>
            <p:spPr>
              <a:xfrm>
                <a:off x="6819414" y="6054599"/>
                <a:ext cx="238207" cy="276999"/>
              </a:xfrm>
              <a:prstGeom prst="rect">
                <a:avLst/>
              </a:prstGeom>
              <a:noFill/>
              <a:ln>
                <a:noFill/>
              </a:ln>
            </p:spPr>
            <p:txBody>
              <a:bodyPr wrap="square" lIns="45720" tIns="45720" rIns="45720" bIns="4572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0" name="TextBox 109">
                <a:extLst>
                  <a:ext uri="{FF2B5EF4-FFF2-40B4-BE49-F238E27FC236}">
                    <a16:creationId xmlns:a16="http://schemas.microsoft.com/office/drawing/2014/main" id="{45C060C7-4BEE-4578-8F12-A8388C3442F7}"/>
                  </a:ext>
                </a:extLst>
              </p:cNvPr>
              <p:cNvSpPr txBox="1">
                <a:spLocks noRot="1" noChangeAspect="1" noMove="1" noResize="1" noEditPoints="1" noAdjustHandles="1" noChangeArrowheads="1" noChangeShapeType="1" noTextEdit="1"/>
              </p:cNvSpPr>
              <p:nvPr/>
            </p:nvSpPr>
            <p:spPr>
              <a:xfrm>
                <a:off x="6819414" y="6054599"/>
                <a:ext cx="238207" cy="276999"/>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FB21C8DD-F727-4C64-9BDF-C14B6781D41B}"/>
                  </a:ext>
                </a:extLst>
              </p:cNvPr>
              <p:cNvSpPr txBox="1"/>
              <p:nvPr/>
            </p:nvSpPr>
            <p:spPr>
              <a:xfrm>
                <a:off x="445173" y="5682301"/>
                <a:ext cx="318132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21</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22</m:t>
                              </m:r>
                            </m:sub>
                          </m:sSub>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1" name="TextBox 110">
                <a:extLst>
                  <a:ext uri="{FF2B5EF4-FFF2-40B4-BE49-F238E27FC236}">
                    <a16:creationId xmlns:a16="http://schemas.microsoft.com/office/drawing/2014/main" id="{FB21C8DD-F727-4C64-9BDF-C14B6781D41B}"/>
                  </a:ext>
                </a:extLst>
              </p:cNvPr>
              <p:cNvSpPr txBox="1">
                <a:spLocks noRot="1" noChangeAspect="1" noMove="1" noResize="1" noEditPoints="1" noAdjustHandles="1" noChangeArrowheads="1" noChangeShapeType="1" noTextEdit="1"/>
              </p:cNvSpPr>
              <p:nvPr/>
            </p:nvSpPr>
            <p:spPr>
              <a:xfrm>
                <a:off x="445173" y="5682301"/>
                <a:ext cx="3181320" cy="276999"/>
              </a:xfrm>
              <a:prstGeom prst="rect">
                <a:avLst/>
              </a:prstGeom>
              <a:blipFill>
                <a:blip r:embed="rId19"/>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3F6639AA-DC08-4D46-9198-785D01687AEF}"/>
                  </a:ext>
                </a:extLst>
              </p:cNvPr>
              <p:cNvSpPr/>
              <p:nvPr/>
            </p:nvSpPr>
            <p:spPr>
              <a:xfrm>
                <a:off x="2454054" y="6008432"/>
                <a:ext cx="65235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2" name="Rectangle 111">
                <a:extLst>
                  <a:ext uri="{FF2B5EF4-FFF2-40B4-BE49-F238E27FC236}">
                    <a16:creationId xmlns:a16="http://schemas.microsoft.com/office/drawing/2014/main" id="{3F6639AA-DC08-4D46-9198-785D01687AEF}"/>
                  </a:ext>
                </a:extLst>
              </p:cNvPr>
              <p:cNvSpPr>
                <a:spLocks noRot="1" noChangeAspect="1" noMove="1" noResize="1" noEditPoints="1" noAdjustHandles="1" noChangeArrowheads="1" noChangeShapeType="1" noTextEdit="1"/>
              </p:cNvSpPr>
              <p:nvPr/>
            </p:nvSpPr>
            <p:spPr>
              <a:xfrm>
                <a:off x="2454054" y="6008432"/>
                <a:ext cx="652358"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D521A21E-18AD-4550-804C-46953079AFBC}"/>
                  </a:ext>
                </a:extLst>
              </p:cNvPr>
              <p:cNvSpPr/>
              <p:nvPr/>
            </p:nvSpPr>
            <p:spPr>
              <a:xfrm>
                <a:off x="4099773" y="6008432"/>
                <a:ext cx="1141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3" name="Rectangle 112">
                <a:extLst>
                  <a:ext uri="{FF2B5EF4-FFF2-40B4-BE49-F238E27FC236}">
                    <a16:creationId xmlns:a16="http://schemas.microsoft.com/office/drawing/2014/main" id="{D521A21E-18AD-4550-804C-46953079AFBC}"/>
                  </a:ext>
                </a:extLst>
              </p:cNvPr>
              <p:cNvSpPr>
                <a:spLocks noRot="1" noChangeAspect="1" noMove="1" noResize="1" noEditPoints="1" noAdjustHandles="1" noChangeArrowheads="1" noChangeShapeType="1" noTextEdit="1"/>
              </p:cNvSpPr>
              <p:nvPr/>
            </p:nvSpPr>
            <p:spPr>
              <a:xfrm>
                <a:off x="4099773" y="6008432"/>
                <a:ext cx="1141786"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ACC0710E-89CB-4CBF-998C-6DCFE452D1F4}"/>
                  </a:ext>
                </a:extLst>
              </p:cNvPr>
              <p:cNvSpPr/>
              <p:nvPr/>
            </p:nvSpPr>
            <p:spPr>
              <a:xfrm>
                <a:off x="5835978" y="6008432"/>
                <a:ext cx="65768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4" name="Rectangle 113">
                <a:extLst>
                  <a:ext uri="{FF2B5EF4-FFF2-40B4-BE49-F238E27FC236}">
                    <a16:creationId xmlns:a16="http://schemas.microsoft.com/office/drawing/2014/main" id="{ACC0710E-89CB-4CBF-998C-6DCFE452D1F4}"/>
                  </a:ext>
                </a:extLst>
              </p:cNvPr>
              <p:cNvSpPr>
                <a:spLocks noRot="1" noChangeAspect="1" noMove="1" noResize="1" noEditPoints="1" noAdjustHandles="1" noChangeArrowheads="1" noChangeShapeType="1" noTextEdit="1"/>
              </p:cNvSpPr>
              <p:nvPr/>
            </p:nvSpPr>
            <p:spPr>
              <a:xfrm>
                <a:off x="5835978" y="6008432"/>
                <a:ext cx="657681"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59A2AE42-5572-41EF-A0FC-EA52DEEB5CE9}"/>
                  </a:ext>
                </a:extLst>
              </p:cNvPr>
              <p:cNvSpPr/>
              <p:nvPr/>
            </p:nvSpPr>
            <p:spPr>
              <a:xfrm>
                <a:off x="7410498" y="6008432"/>
                <a:ext cx="11524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5" name="Rectangle 114">
                <a:extLst>
                  <a:ext uri="{FF2B5EF4-FFF2-40B4-BE49-F238E27FC236}">
                    <a16:creationId xmlns:a16="http://schemas.microsoft.com/office/drawing/2014/main" id="{59A2AE42-5572-41EF-A0FC-EA52DEEB5CE9}"/>
                  </a:ext>
                </a:extLst>
              </p:cNvPr>
              <p:cNvSpPr>
                <a:spLocks noRot="1" noChangeAspect="1" noMove="1" noResize="1" noEditPoints="1" noAdjustHandles="1" noChangeArrowheads="1" noChangeShapeType="1" noTextEdit="1"/>
              </p:cNvSpPr>
              <p:nvPr/>
            </p:nvSpPr>
            <p:spPr>
              <a:xfrm>
                <a:off x="7410498" y="6008432"/>
                <a:ext cx="1152431"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a:extLst>
                  <a:ext uri="{FF2B5EF4-FFF2-40B4-BE49-F238E27FC236}">
                    <a16:creationId xmlns:a16="http://schemas.microsoft.com/office/drawing/2014/main" id="{B15C3A3F-6FB8-4BE5-BF87-D217232290A2}"/>
                  </a:ext>
                </a:extLst>
              </p:cNvPr>
              <p:cNvSpPr txBox="1"/>
              <p:nvPr/>
            </p:nvSpPr>
            <p:spPr>
              <a:xfrm>
                <a:off x="7400244" y="1564892"/>
                <a:ext cx="957120"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6" name="TextBox 115">
                <a:extLst>
                  <a:ext uri="{FF2B5EF4-FFF2-40B4-BE49-F238E27FC236}">
                    <a16:creationId xmlns:a16="http://schemas.microsoft.com/office/drawing/2014/main" id="{B15C3A3F-6FB8-4BE5-BF87-D217232290A2}"/>
                  </a:ext>
                </a:extLst>
              </p:cNvPr>
              <p:cNvSpPr txBox="1">
                <a:spLocks noRot="1" noChangeAspect="1" noMove="1" noResize="1" noEditPoints="1" noAdjustHandles="1" noChangeArrowheads="1" noChangeShapeType="1" noTextEdit="1"/>
              </p:cNvSpPr>
              <p:nvPr/>
            </p:nvSpPr>
            <p:spPr>
              <a:xfrm>
                <a:off x="7400244" y="1564892"/>
                <a:ext cx="957120" cy="276999"/>
              </a:xfrm>
              <a:prstGeom prst="rect">
                <a:avLst/>
              </a:prstGeom>
              <a:blipFill>
                <a:blip r:embed="rId24"/>
                <a:stretch>
                  <a:fillRect b="-15556"/>
                </a:stretch>
              </a:blipFill>
            </p:spPr>
            <p:txBody>
              <a:bodyPr/>
              <a:lstStyle/>
              <a:p>
                <a:r>
                  <a:rPr lang="en-US">
                    <a:noFill/>
                  </a:rPr>
                  <a:t> </a:t>
                </a:r>
              </a:p>
            </p:txBody>
          </p:sp>
        </mc:Fallback>
      </mc:AlternateContent>
      <p:sp>
        <p:nvSpPr>
          <p:cNvPr id="118" name="Rectangle 117">
            <a:extLst>
              <a:ext uri="{FF2B5EF4-FFF2-40B4-BE49-F238E27FC236}">
                <a16:creationId xmlns:a16="http://schemas.microsoft.com/office/drawing/2014/main" id="{6036E385-063B-48A8-932E-C33243EC083E}"/>
              </a:ext>
            </a:extLst>
          </p:cNvPr>
          <p:cNvSpPr/>
          <p:nvPr/>
        </p:nvSpPr>
        <p:spPr>
          <a:xfrm>
            <a:off x="7393805" y="1571443"/>
            <a:ext cx="957120" cy="290372"/>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Arrow Connector 118">
            <a:extLst>
              <a:ext uri="{FF2B5EF4-FFF2-40B4-BE49-F238E27FC236}">
                <a16:creationId xmlns:a16="http://schemas.microsoft.com/office/drawing/2014/main" id="{5AF00C0A-7EF3-49F2-82F7-8BCB4FF53CE1}"/>
              </a:ext>
            </a:extLst>
          </p:cNvPr>
          <p:cNvCxnSpPr>
            <a:cxnSpLocks/>
          </p:cNvCxnSpPr>
          <p:nvPr/>
        </p:nvCxnSpPr>
        <p:spPr>
          <a:xfrm flipV="1">
            <a:off x="7252267" y="1861815"/>
            <a:ext cx="148658" cy="302418"/>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0B34996-194E-4C1A-AE13-37B923A1C13B}"/>
              </a:ext>
            </a:extLst>
          </p:cNvPr>
          <p:cNvSpPr/>
          <p:nvPr/>
        </p:nvSpPr>
        <p:spPr>
          <a:xfrm>
            <a:off x="4182240" y="6054598"/>
            <a:ext cx="970556" cy="340045"/>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FCCC9FBF-5C01-4B71-B558-D1FE536AFD03}"/>
                  </a:ext>
                </a:extLst>
              </p:cNvPr>
              <p:cNvSpPr txBox="1"/>
              <p:nvPr/>
            </p:nvSpPr>
            <p:spPr>
              <a:xfrm>
                <a:off x="6159658" y="1459462"/>
                <a:ext cx="96776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1" name="TextBox 120">
                <a:extLst>
                  <a:ext uri="{FF2B5EF4-FFF2-40B4-BE49-F238E27FC236}">
                    <a16:creationId xmlns:a16="http://schemas.microsoft.com/office/drawing/2014/main" id="{FCCC9FBF-5C01-4B71-B558-D1FE536AFD03}"/>
                  </a:ext>
                </a:extLst>
              </p:cNvPr>
              <p:cNvSpPr txBox="1">
                <a:spLocks noRot="1" noChangeAspect="1" noMove="1" noResize="1" noEditPoints="1" noAdjustHandles="1" noChangeArrowheads="1" noChangeShapeType="1" noTextEdit="1"/>
              </p:cNvSpPr>
              <p:nvPr/>
            </p:nvSpPr>
            <p:spPr>
              <a:xfrm>
                <a:off x="6159658" y="1459462"/>
                <a:ext cx="967764" cy="276999"/>
              </a:xfrm>
              <a:prstGeom prst="rect">
                <a:avLst/>
              </a:prstGeom>
              <a:blipFill>
                <a:blip r:embed="rId25"/>
                <a:stretch>
                  <a:fillRect b="-15217"/>
                </a:stretch>
              </a:blipFill>
            </p:spPr>
            <p:txBody>
              <a:bodyPr/>
              <a:lstStyle/>
              <a:p>
                <a:r>
                  <a:rPr lang="en-US">
                    <a:noFill/>
                  </a:rPr>
                  <a:t> </a:t>
                </a:r>
              </a:p>
            </p:txBody>
          </p:sp>
        </mc:Fallback>
      </mc:AlternateContent>
      <p:sp>
        <p:nvSpPr>
          <p:cNvPr id="123" name="Rectangle 122">
            <a:extLst>
              <a:ext uri="{FF2B5EF4-FFF2-40B4-BE49-F238E27FC236}">
                <a16:creationId xmlns:a16="http://schemas.microsoft.com/office/drawing/2014/main" id="{C1F36AF1-1FE4-43C2-A147-F26E790156DA}"/>
              </a:ext>
            </a:extLst>
          </p:cNvPr>
          <p:cNvSpPr/>
          <p:nvPr/>
        </p:nvSpPr>
        <p:spPr>
          <a:xfrm>
            <a:off x="6159658" y="1459462"/>
            <a:ext cx="930367" cy="290372"/>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4" name="Straight Arrow Connector 123">
            <a:extLst>
              <a:ext uri="{FF2B5EF4-FFF2-40B4-BE49-F238E27FC236}">
                <a16:creationId xmlns:a16="http://schemas.microsoft.com/office/drawing/2014/main" id="{428D3253-6219-4D13-83A5-83F5896FDF97}"/>
              </a:ext>
            </a:extLst>
          </p:cNvPr>
          <p:cNvCxnSpPr>
            <a:cxnSpLocks/>
          </p:cNvCxnSpPr>
          <p:nvPr/>
        </p:nvCxnSpPr>
        <p:spPr>
          <a:xfrm flipH="1" flipV="1">
            <a:off x="7100888" y="1723702"/>
            <a:ext cx="144969" cy="440531"/>
          </a:xfrm>
          <a:prstGeom prst="straightConnector1">
            <a:avLst/>
          </a:prstGeom>
          <a:ln w="38100" cap="rnd">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05A98C49-0397-43CE-AF23-AD65FAE7D8C2}"/>
              </a:ext>
            </a:extLst>
          </p:cNvPr>
          <p:cNvSpPr/>
          <p:nvPr/>
        </p:nvSpPr>
        <p:spPr>
          <a:xfrm>
            <a:off x="7470184" y="6054598"/>
            <a:ext cx="977974" cy="340045"/>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FDA544E1-270D-41A0-88F4-6365EBB7C983}"/>
                  </a:ext>
                </a:extLst>
              </p:cNvPr>
              <p:cNvSpPr/>
              <p:nvPr/>
            </p:nvSpPr>
            <p:spPr>
              <a:xfrm>
                <a:off x="3762046" y="1882913"/>
                <a:ext cx="1699376" cy="553549"/>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m>
                        <m:mPr>
                          <m:mcs>
                            <m:mc>
                              <m:mcPr>
                                <m:count m:val="2"/>
                                <m:mcJc m:val="center"/>
                              </m:mcPr>
                            </m:mc>
                          </m:mcs>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11</m:t>
                                </m:r>
                              </m:sub>
                            </m:sSub>
                            <m:r>
                              <m:rPr>
                                <m:brk m:alnAt="7"/>
                              </m:r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mr>
                        <m:mr>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e>
                          <m:e>
                            <m:sSub>
                              <m:sSubPr>
                                <m:ctrlP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𝑎</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22</m:t>
                                </m:r>
                              </m:sub>
                            </m:sSub>
                          </m:e>
                        </m:mr>
                      </m:m>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8" name="Rectangle 67">
                <a:extLst>
                  <a:ext uri="{FF2B5EF4-FFF2-40B4-BE49-F238E27FC236}">
                    <a16:creationId xmlns:a16="http://schemas.microsoft.com/office/drawing/2014/main" id="{FDA544E1-270D-41A0-88F4-6365EBB7C983}"/>
                  </a:ext>
                </a:extLst>
              </p:cNvPr>
              <p:cNvSpPr>
                <a:spLocks noRot="1" noChangeAspect="1" noMove="1" noResize="1" noEditPoints="1" noAdjustHandles="1" noChangeArrowheads="1" noChangeShapeType="1" noTextEdit="1"/>
              </p:cNvSpPr>
              <p:nvPr/>
            </p:nvSpPr>
            <p:spPr>
              <a:xfrm>
                <a:off x="3762046" y="1882913"/>
                <a:ext cx="1699376" cy="553549"/>
              </a:xfrm>
              <a:prstGeom prst="rect">
                <a:avLst/>
              </a:prstGeom>
              <a:blipFill>
                <a:blip r:embed="rId26"/>
                <a:stretch>
                  <a:fillRect/>
                </a:stretch>
              </a:blipFill>
            </p:spPr>
            <p:txBody>
              <a:bodyPr/>
              <a:lstStyle/>
              <a:p>
                <a:r>
                  <a:rPr lang="en-US">
                    <a:noFill/>
                  </a:rPr>
                  <a:t> </a:t>
                </a:r>
              </a:p>
            </p:txBody>
          </p:sp>
        </mc:Fallback>
      </mc:AlternateContent>
      <p:sp>
        <p:nvSpPr>
          <p:cNvPr id="117" name="Rectangle 116">
            <a:extLst>
              <a:ext uri="{FF2B5EF4-FFF2-40B4-BE49-F238E27FC236}">
                <a16:creationId xmlns:a16="http://schemas.microsoft.com/office/drawing/2014/main" id="{531898B6-6E48-4AEF-9D1A-CFE6058A80F6}"/>
              </a:ext>
            </a:extLst>
          </p:cNvPr>
          <p:cNvSpPr/>
          <p:nvPr/>
        </p:nvSpPr>
        <p:spPr>
          <a:xfrm>
            <a:off x="3808429" y="1950587"/>
            <a:ext cx="1668544"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CB4891E1-245D-40C1-B909-C15DA959A38B}"/>
              </a:ext>
            </a:extLst>
          </p:cNvPr>
          <p:cNvSpPr/>
          <p:nvPr/>
        </p:nvSpPr>
        <p:spPr>
          <a:xfrm>
            <a:off x="3808429" y="2197189"/>
            <a:ext cx="1668544"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F898332-62F0-439D-8E6B-8765B46E6D37}"/>
              </a:ext>
            </a:extLst>
          </p:cNvPr>
          <p:cNvGrpSpPr/>
          <p:nvPr/>
        </p:nvGrpSpPr>
        <p:grpSpPr>
          <a:xfrm>
            <a:off x="2497641" y="2230704"/>
            <a:ext cx="1579059" cy="553998"/>
            <a:chOff x="2497641" y="2230704"/>
            <a:chExt cx="1579059" cy="553998"/>
          </a:xfrm>
        </p:grpSpPr>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E88D84F6-1697-44C2-A43D-5D3B621E4089}"/>
                    </a:ext>
                  </a:extLst>
                </p:cNvPr>
                <p:cNvSpPr txBox="1"/>
                <p:nvPr/>
              </p:nvSpPr>
              <p:spPr>
                <a:xfrm>
                  <a:off x="2497641" y="2230704"/>
                  <a:ext cx="156151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1,0</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mc:Choice>
          <mc:Fallback xmlns="">
            <p:sp>
              <p:nvSpPr>
                <p:cNvPr id="71" name="TextBox 70">
                  <a:extLst>
                    <a:ext uri="{FF2B5EF4-FFF2-40B4-BE49-F238E27FC236}">
                      <a16:creationId xmlns:a16="http://schemas.microsoft.com/office/drawing/2014/main" id="{E88D84F6-1697-44C2-A43D-5D3B621E4089}"/>
                    </a:ext>
                  </a:extLst>
                </p:cNvPr>
                <p:cNvSpPr txBox="1">
                  <a:spLocks noRot="1" noChangeAspect="1" noMove="1" noResize="1" noEditPoints="1" noAdjustHandles="1" noChangeArrowheads="1" noChangeShapeType="1" noTextEdit="1"/>
                </p:cNvSpPr>
                <p:nvPr/>
              </p:nvSpPr>
              <p:spPr>
                <a:xfrm>
                  <a:off x="2497641" y="2230704"/>
                  <a:ext cx="1561518" cy="553998"/>
                </a:xfrm>
                <a:prstGeom prst="rect">
                  <a:avLst/>
                </a:prstGeom>
                <a:blipFill>
                  <a:blip r:embed="rId27"/>
                  <a:stretch>
                    <a:fillRect l="-9375" r="-8984" b="-24176"/>
                  </a:stretch>
                </a:blipFill>
              </p:spPr>
              <p:txBody>
                <a:bodyPr/>
                <a:lstStyle/>
                <a:p>
                  <a:r>
                    <a:rPr lang="en-US">
                      <a:noFill/>
                    </a:rPr>
                    <a:t> </a:t>
                  </a:r>
                </a:p>
              </p:txBody>
            </p:sp>
          </mc:Fallback>
        </mc:AlternateContent>
        <p:sp>
          <p:nvSpPr>
            <p:cNvPr id="73" name="Rectangle 72">
              <a:extLst>
                <a:ext uri="{FF2B5EF4-FFF2-40B4-BE49-F238E27FC236}">
                  <a16:creationId xmlns:a16="http://schemas.microsoft.com/office/drawing/2014/main" id="{81D740BE-B383-417E-81E0-1AF586E651C9}"/>
                </a:ext>
              </a:extLst>
            </p:cNvPr>
            <p:cNvSpPr/>
            <p:nvPr/>
          </p:nvSpPr>
          <p:spPr>
            <a:xfrm>
              <a:off x="2497641" y="2246673"/>
              <a:ext cx="462375" cy="266136"/>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872F971C-F6A4-49CA-8A89-6F52A378B0A9}"/>
                </a:ext>
              </a:extLst>
            </p:cNvPr>
            <p:cNvSpPr/>
            <p:nvPr/>
          </p:nvSpPr>
          <p:spPr>
            <a:xfrm>
              <a:off x="2497641" y="2540347"/>
              <a:ext cx="1579059" cy="216817"/>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 name="Group 2">
            <a:extLst>
              <a:ext uri="{FF2B5EF4-FFF2-40B4-BE49-F238E27FC236}">
                <a16:creationId xmlns:a16="http://schemas.microsoft.com/office/drawing/2014/main" id="{83B73168-5F87-4A7E-85E5-B3F206E466A7}"/>
              </a:ext>
            </a:extLst>
          </p:cNvPr>
          <p:cNvGrpSpPr/>
          <p:nvPr/>
        </p:nvGrpSpPr>
        <p:grpSpPr>
          <a:xfrm>
            <a:off x="1890319" y="981746"/>
            <a:ext cx="1857991" cy="553998"/>
            <a:chOff x="1906745" y="654316"/>
            <a:chExt cx="1857991" cy="553998"/>
          </a:xfrm>
        </p:grpSpPr>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E0D39255-ED75-4E2A-8ABC-6AD53E6CE292}"/>
                    </a:ext>
                  </a:extLst>
                </p:cNvPr>
                <p:cNvSpPr txBox="1"/>
                <p:nvPr/>
              </p:nvSpPr>
              <p:spPr>
                <a:xfrm>
                  <a:off x="1919679" y="654316"/>
                  <a:ext cx="1845057"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0,1</m:t>
                            </m:r>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mc:Choice>
          <mc:Fallback xmlns="">
            <p:sp>
              <p:nvSpPr>
                <p:cNvPr id="72" name="TextBox 71">
                  <a:extLst>
                    <a:ext uri="{FF2B5EF4-FFF2-40B4-BE49-F238E27FC236}">
                      <a16:creationId xmlns:a16="http://schemas.microsoft.com/office/drawing/2014/main" id="{E0D39255-ED75-4E2A-8ABC-6AD53E6CE292}"/>
                    </a:ext>
                  </a:extLst>
                </p:cNvPr>
                <p:cNvSpPr txBox="1">
                  <a:spLocks noRot="1" noChangeAspect="1" noMove="1" noResize="1" noEditPoints="1" noAdjustHandles="1" noChangeArrowheads="1" noChangeShapeType="1" noTextEdit="1"/>
                </p:cNvSpPr>
                <p:nvPr/>
              </p:nvSpPr>
              <p:spPr>
                <a:xfrm>
                  <a:off x="1919679" y="654316"/>
                  <a:ext cx="1845057" cy="553998"/>
                </a:xfrm>
                <a:prstGeom prst="rect">
                  <a:avLst/>
                </a:prstGeom>
                <a:blipFill>
                  <a:blip r:embed="rId28"/>
                  <a:stretch>
                    <a:fillRect l="-7591" r="-7591" b="-25275"/>
                  </a:stretch>
                </a:blipFill>
              </p:spPr>
              <p:txBody>
                <a:bodyPr/>
                <a:lstStyle/>
                <a:p>
                  <a:r>
                    <a:rPr lang="en-US">
                      <a:noFill/>
                    </a:rPr>
                    <a:t> </a:t>
                  </a:r>
                </a:p>
              </p:txBody>
            </p:sp>
          </mc:Fallback>
        </mc:AlternateContent>
        <p:sp>
          <p:nvSpPr>
            <p:cNvPr id="75" name="Rectangle 74">
              <a:extLst>
                <a:ext uri="{FF2B5EF4-FFF2-40B4-BE49-F238E27FC236}">
                  <a16:creationId xmlns:a16="http://schemas.microsoft.com/office/drawing/2014/main" id="{FF1468BD-7222-4C61-9C08-E043FADA0EFC}"/>
                </a:ext>
              </a:extLst>
            </p:cNvPr>
            <p:cNvSpPr/>
            <p:nvPr/>
          </p:nvSpPr>
          <p:spPr>
            <a:xfrm>
              <a:off x="1906745" y="655343"/>
              <a:ext cx="462375" cy="266136"/>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7A99A632-B5FE-418F-B556-E078D710E602}"/>
                </a:ext>
              </a:extLst>
            </p:cNvPr>
            <p:cNvSpPr/>
            <p:nvPr/>
          </p:nvSpPr>
          <p:spPr>
            <a:xfrm>
              <a:off x="1906745" y="956852"/>
              <a:ext cx="1857991" cy="216817"/>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77" name="Straight Arrow Connector 76">
            <a:extLst>
              <a:ext uri="{FF2B5EF4-FFF2-40B4-BE49-F238E27FC236}">
                <a16:creationId xmlns:a16="http://schemas.microsoft.com/office/drawing/2014/main" id="{73ACD982-CC23-4148-8466-21FAF496AA83}"/>
              </a:ext>
            </a:extLst>
          </p:cNvPr>
          <p:cNvCxnSpPr>
            <a:cxnSpLocks/>
          </p:cNvCxnSpPr>
          <p:nvPr/>
        </p:nvCxnSpPr>
        <p:spPr>
          <a:xfrm>
            <a:off x="1859076" y="2152327"/>
            <a:ext cx="758952" cy="2381"/>
          </a:xfrm>
          <a:prstGeom prst="straightConnector1">
            <a:avLst/>
          </a:prstGeom>
          <a:ln w="381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4D2D10-BA2F-4B73-B4A8-4AC5E76F7631}"/>
              </a:ext>
            </a:extLst>
          </p:cNvPr>
          <p:cNvCxnSpPr>
            <a:cxnSpLocks/>
          </p:cNvCxnSpPr>
          <p:nvPr/>
        </p:nvCxnSpPr>
        <p:spPr>
          <a:xfrm flipV="1">
            <a:off x="1857434" y="1385702"/>
            <a:ext cx="0" cy="78329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E470D51C-A744-4EE4-A52E-5E55E22CFEC8}"/>
              </a:ext>
            </a:extLst>
          </p:cNvPr>
          <p:cNvGrpSpPr/>
          <p:nvPr/>
        </p:nvGrpSpPr>
        <p:grpSpPr>
          <a:xfrm>
            <a:off x="1924451" y="1426205"/>
            <a:ext cx="1541560" cy="216817"/>
            <a:chOff x="2451926" y="4697928"/>
            <a:chExt cx="1541560" cy="216817"/>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70250CE-9A1F-4ACF-8CAD-D07C217872E2}"/>
                    </a:ext>
                  </a:extLst>
                </p:cNvPr>
                <p:cNvSpPr txBox="1"/>
                <p:nvPr/>
              </p:nvSpPr>
              <p:spPr>
                <a:xfrm>
                  <a:off x="2543482" y="4706198"/>
                  <a:ext cx="144853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Second component</a:t>
                  </a:r>
                  <a14:m>
                    <m:oMath xmlns:m="http://schemas.openxmlformats.org/officeDocument/2006/math">
                      <m: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a14:m>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sSub>
                        <m:sSubPr>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e>
                        <m:sub>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TextBox 23">
                  <a:extLst>
                    <a:ext uri="{FF2B5EF4-FFF2-40B4-BE49-F238E27FC236}">
                      <a16:creationId xmlns:a16="http://schemas.microsoft.com/office/drawing/2014/main" id="{570250CE-9A1F-4ACF-8CAD-D07C217872E2}"/>
                    </a:ext>
                  </a:extLst>
                </p:cNvPr>
                <p:cNvSpPr txBox="1">
                  <a:spLocks noRot="1" noChangeAspect="1" noMove="1" noResize="1" noEditPoints="1" noAdjustHandles="1" noChangeArrowheads="1" noChangeShapeType="1" noTextEdit="1"/>
                </p:cNvSpPr>
                <p:nvPr/>
              </p:nvSpPr>
              <p:spPr>
                <a:xfrm>
                  <a:off x="2543482" y="4706198"/>
                  <a:ext cx="1448538" cy="169277"/>
                </a:xfrm>
                <a:prstGeom prst="rect">
                  <a:avLst/>
                </a:prstGeom>
                <a:blipFill>
                  <a:blip r:embed="rId29"/>
                  <a:stretch>
                    <a:fillRect l="-6329" t="-25000" b="-53571"/>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A34BFB76-69AE-44F3-944D-741D9434514C}"/>
                </a:ext>
              </a:extLst>
            </p:cNvPr>
            <p:cNvSpPr/>
            <p:nvPr/>
          </p:nvSpPr>
          <p:spPr>
            <a:xfrm>
              <a:off x="2451926" y="4697928"/>
              <a:ext cx="1541560" cy="216817"/>
            </a:xfrm>
            <a:prstGeom prst="rect">
              <a:avLst/>
            </a:prstGeom>
            <a:solidFill>
              <a:schemeClr val="bg2">
                <a:lumMod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1" name="Straight Connector 10">
            <a:extLst>
              <a:ext uri="{FF2B5EF4-FFF2-40B4-BE49-F238E27FC236}">
                <a16:creationId xmlns:a16="http://schemas.microsoft.com/office/drawing/2014/main" id="{420836E9-6F67-4C86-9DD7-346DD30934CA}"/>
              </a:ext>
            </a:extLst>
          </p:cNvPr>
          <p:cNvCxnSpPr>
            <a:cxnSpLocks/>
          </p:cNvCxnSpPr>
          <p:nvPr/>
        </p:nvCxnSpPr>
        <p:spPr>
          <a:xfrm flipV="1">
            <a:off x="6819414" y="2090001"/>
            <a:ext cx="188605" cy="346462"/>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E1C7D872-1698-4A8C-86C8-CF8C5290FA3E}"/>
              </a:ext>
            </a:extLst>
          </p:cNvPr>
          <p:cNvSpPr/>
          <p:nvPr/>
        </p:nvSpPr>
        <p:spPr>
          <a:xfrm>
            <a:off x="4202947" y="4585950"/>
            <a:ext cx="485983" cy="280628"/>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F344409D-D98F-4BA6-BD12-EA253789E8D4}"/>
              </a:ext>
            </a:extLst>
          </p:cNvPr>
          <p:cNvSpPr/>
          <p:nvPr/>
        </p:nvSpPr>
        <p:spPr>
          <a:xfrm>
            <a:off x="7497726" y="4561825"/>
            <a:ext cx="525397" cy="340045"/>
          </a:xfrm>
          <a:prstGeom prst="rect">
            <a:avLst/>
          </a:prstGeom>
          <a:solidFill>
            <a:srgbClr val="00B0F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55D1996-82F4-4E9E-818D-C4CD074524E1}"/>
                  </a:ext>
                </a:extLst>
              </p:cNvPr>
              <p:cNvSpPr txBox="1"/>
              <p:nvPr/>
            </p:nvSpPr>
            <p:spPr>
              <a:xfrm>
                <a:off x="4018449" y="3102100"/>
                <a:ext cx="1107098" cy="369332"/>
              </a:xfrm>
              <a:prstGeom prst="rect">
                <a:avLst/>
              </a:prstGeom>
              <a:noFill/>
              <a:ln>
                <a:solidFill>
                  <a:schemeClr val="tx1"/>
                </a:solid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𝒚</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4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𝐀</m:t>
                      </m:r>
                    </m:oMath>
                  </m:oMathPara>
                </a14:m>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A55D1996-82F4-4E9E-818D-C4CD074524E1}"/>
                  </a:ext>
                </a:extLst>
              </p:cNvPr>
              <p:cNvSpPr txBox="1">
                <a:spLocks noRot="1" noChangeAspect="1" noMove="1" noResize="1" noEditPoints="1" noAdjustHandles="1" noChangeArrowheads="1" noChangeShapeType="1" noTextEdit="1"/>
              </p:cNvSpPr>
              <p:nvPr/>
            </p:nvSpPr>
            <p:spPr>
              <a:xfrm>
                <a:off x="4018449" y="3102100"/>
                <a:ext cx="1107098" cy="369332"/>
              </a:xfrm>
              <a:prstGeom prst="rect">
                <a:avLst/>
              </a:prstGeom>
              <a:blipFill>
                <a:blip r:embed="rId30"/>
                <a:stretch>
                  <a:fillRect l="-5978" r="-5435" b="-24194"/>
                </a:stretch>
              </a:blipFill>
              <a:ln>
                <a:solidFill>
                  <a:schemeClr val="tx1"/>
                </a:solid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119B8DC0-4666-4D15-95FF-FDB6E617D910}"/>
              </a:ext>
            </a:extLst>
          </p:cNvPr>
          <p:cNvSpPr txBox="1"/>
          <p:nvPr/>
        </p:nvSpPr>
        <p:spPr>
          <a:xfrm>
            <a:off x="7393805" y="1104281"/>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First Basis Vector</a:t>
            </a:r>
          </a:p>
        </p:txBody>
      </p:sp>
      <p:sp>
        <p:nvSpPr>
          <p:cNvPr id="86" name="TextBox 85">
            <a:extLst>
              <a:ext uri="{FF2B5EF4-FFF2-40B4-BE49-F238E27FC236}">
                <a16:creationId xmlns:a16="http://schemas.microsoft.com/office/drawing/2014/main" id="{50E85792-9C05-4963-A127-1D5FB740D844}"/>
              </a:ext>
            </a:extLst>
          </p:cNvPr>
          <p:cNvSpPr txBox="1"/>
          <p:nvPr/>
        </p:nvSpPr>
        <p:spPr>
          <a:xfrm>
            <a:off x="5718425" y="1001935"/>
            <a:ext cx="1371600" cy="457200"/>
          </a:xfrm>
          <a:prstGeom prst="rect">
            <a:avLst/>
          </a:prstGeom>
          <a:noFill/>
          <a:ln>
            <a:solidFill>
              <a:schemeClr val="tx1"/>
            </a:solidFill>
          </a:ln>
        </p:spPr>
        <p:txBody>
          <a:bodyPr wrap="square" lIns="45720" tIns="45720" rIns="45720" bIns="45720" rtlCol="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Transformed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Second Basis Vector</a:t>
            </a:r>
          </a:p>
        </p:txBody>
      </p:sp>
    </p:spTree>
    <p:extLst>
      <p:ext uri="{BB962C8B-B14F-4D97-AF65-F5344CB8AC3E}">
        <p14:creationId xmlns:p14="http://schemas.microsoft.com/office/powerpoint/2010/main" val="7581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1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1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4"/>
                                        </p:tgtEl>
                                        <p:attrNameLst>
                                          <p:attrName>style.visibility</p:attrName>
                                        </p:attrNameLst>
                                      </p:cBhvr>
                                      <p:to>
                                        <p:strVal val="visible"/>
                                      </p:to>
                                    </p:set>
                                  </p:childTnLst>
                                </p:cTn>
                              </p:par>
                              <p:par>
                                <p:cTn id="135" presetID="1" presetClass="exit" presetSubtype="0" fill="hold" nodeType="withEffect">
                                  <p:stCondLst>
                                    <p:cond delay="0"/>
                                  </p:stCondLst>
                                  <p:childTnLst>
                                    <p:set>
                                      <p:cBhvr>
                                        <p:cTn id="136" dur="1" fill="hold">
                                          <p:stCondLst>
                                            <p:cond delay="0"/>
                                          </p:stCondLst>
                                        </p:cTn>
                                        <p:tgtEl>
                                          <p:spTgt spid="13"/>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3"/>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2"/>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2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2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2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3"/>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25"/>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8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30" grpId="0" animBg="1"/>
      <p:bldP spid="31" grpId="0" animBg="1"/>
      <p:bldP spid="38" grpId="0" animBg="1"/>
      <p:bldP spid="39" grpId="0" animBg="1"/>
      <p:bldP spid="48" grpId="0" animBg="1"/>
      <p:bldP spid="49" grpId="0" animBg="1"/>
      <p:bldP spid="50" grpId="0"/>
      <p:bldP spid="51" grpId="0"/>
      <p:bldP spid="52" grpId="0"/>
      <p:bldP spid="53" grpId="0" animBg="1"/>
      <p:bldP spid="55" grpId="0"/>
      <p:bldP spid="89" grpId="0"/>
      <p:bldP spid="90" grpId="0"/>
      <p:bldP spid="91" grpId="0"/>
      <p:bldP spid="92" grpId="0"/>
      <p:bldP spid="93" grpId="0"/>
      <p:bldP spid="94" grpId="0"/>
      <p:bldP spid="95" grpId="0"/>
      <p:bldP spid="96" grpId="0"/>
      <p:bldP spid="97" grpId="0"/>
      <p:bldP spid="98" grpId="0" animBg="1"/>
      <p:bldP spid="99" grpId="0" animBg="1"/>
      <p:bldP spid="100" grpId="0" animBg="1"/>
      <p:bldP spid="101" grpId="0" animBg="1"/>
      <p:bldP spid="102" grpId="0" animBg="1"/>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8" grpId="0" animBg="1"/>
      <p:bldP spid="120" grpId="0" animBg="1"/>
      <p:bldP spid="121" grpId="0"/>
      <p:bldP spid="123" grpId="0" animBg="1"/>
      <p:bldP spid="125" grpId="0" animBg="1"/>
      <p:bldP spid="117" grpId="0" animBg="1"/>
      <p:bldP spid="122" grpId="0" animBg="1"/>
      <p:bldP spid="84" grpId="0" animBg="1"/>
      <p:bldP spid="85" grpId="0" animBg="1"/>
      <p:bldP spid="17" grpId="0" animBg="1"/>
      <p:bldP spid="83" grpId="0" animBg="1"/>
      <p:bldP spid="8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838295" y="577909"/>
                <a:ext cx="7467408" cy="4769832"/>
              </a:xfrm>
              <a:prstGeom prst="rect">
                <a:avLst/>
              </a:prstGeom>
              <a:noFill/>
            </p:spPr>
            <p:txBody>
              <a:bodyPr wrap="square" rtlCol="0">
                <a:spAutoFit/>
              </a:bodyPr>
              <a:lstStyle>
                <a:defPPr>
                  <a:defRPr lang="en-US"/>
                </a:defPPr>
                <a:lvl1pPr marL="457200" indent="-457200">
                  <a:buFont typeface="Arial" panose="020B0604020202020204" pitchFamily="34" charset="0"/>
                  <a:buChar char="•"/>
                  <a:defRPr sz="2400"/>
                </a:lvl1pPr>
                <a:lvl3pPr lvl="2">
                  <a:defRPr sz="2400"/>
                </a:lvl3p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 order to classify using two features (height and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we need to use the following formula which generalizes the PDF from one dimension to two dimensions</a:t>
                </a:r>
              </a:p>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2D PDF	</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sup>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d>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2"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1D PDF	 </a:t>
                </a:r>
                <a14:m>
                  <m:oMath xmlns:m="http://schemas.openxmlformats.org/officeDocument/2006/math">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ad>
                          <m:radPr>
                            <m:degHide m:val="on"/>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radPr>
                          <m:deg/>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𝜋</m:t>
                            </m:r>
                          </m:e>
                        </m:rad>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r>
                          <m:rPr>
                            <m:nor/>
                          </m:r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den>
                    </m:f>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d>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𝜎</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d>
                      </m:sup>
                    </m:sSup>
                  </m:oMath>
                </a14:m>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461963" marR="0" lvl="0" indent="-461963" algn="l" defTabSz="914400" rtl="0" eaLnBrk="1" fontAlgn="auto" latinLnBrk="0" hangingPunct="1">
                  <a:lnSpc>
                    <a:spcPct val="107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Note that </a:t>
                </a:r>
                <a14:m>
                  <m:oMath xmlns:m="http://schemas.openxmlformats.org/officeDocument/2006/math">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is now a vector specifying an individual’s height and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The scalar parameters mean and standard deviation (e.g. </a:t>
                </a:r>
                <a14:m>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𝜇</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𝜎</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now replaced with the mean </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vector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 covariance </a:t>
                </a:r>
                <a:r>
                  <a:rPr kumimoji="0" lang="en-US" sz="2000" b="1" i="0" u="sng" strike="noStrike" kern="1200" cap="none" spc="0" normalizeH="0" baseline="0" noProof="0" dirty="0">
                    <a:ln>
                      <a:noFill/>
                    </a:ln>
                    <a:solidFill>
                      <a:prstClr val="black"/>
                    </a:solidFill>
                    <a:effectLst/>
                    <a:uLnTx/>
                    <a:uFillTx/>
                    <a:latin typeface="Calibri" panose="020F0502020204030204"/>
                    <a:ea typeface="+mn-ea"/>
                    <a:cs typeface="+mn-cs"/>
                  </a:rPr>
                  <a:t>matrix</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(e.g. </a:t>
                </a:r>
                <a14:m>
                  <m:oMath xmlns:m="http://schemas.openxmlformats.org/officeDocument/2006/math">
                    <m:sSub>
                      <m:sSub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𝐹</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461963" marR="0" lvl="0" indent="-461963" algn="l" defTabSz="914400" rtl="0" eaLnBrk="1" fontAlgn="auto" latinLnBrk="0" hangingPunct="1">
                  <a:lnSpc>
                    <a:spcPct val="107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mean vectors and the covariance matrices contain information about the location and shape of the 3D histograms shown on the previous slide. The classifier formula is</a:t>
                </a:r>
              </a:p>
            </p:txBody>
          </p:sp>
        </mc:Choice>
        <mc:Fallback xmlns="">
          <p:sp>
            <p:nvSpPr>
              <p:cNvPr id="7" name="TextBox 6"/>
              <p:cNvSpPr txBox="1">
                <a:spLocks noRot="1" noChangeAspect="1" noMove="1" noResize="1" noEditPoints="1" noAdjustHandles="1" noChangeArrowheads="1" noChangeShapeType="1" noTextEdit="1"/>
              </p:cNvSpPr>
              <p:nvPr/>
            </p:nvSpPr>
            <p:spPr>
              <a:xfrm>
                <a:off x="838295" y="577909"/>
                <a:ext cx="7467408" cy="4769832"/>
              </a:xfrm>
              <a:prstGeom prst="rect">
                <a:avLst/>
              </a:prstGeom>
              <a:blipFill>
                <a:blip r:embed="rId2"/>
                <a:stretch>
                  <a:fillRect l="-735" t="-767" r="-1144" b="-1151"/>
                </a:stretch>
              </a:blipFill>
            </p:spPr>
            <p:txBody>
              <a:bodyPr/>
              <a:lstStyle/>
              <a:p>
                <a:r>
                  <a:rPr lang="en-US">
                    <a:noFill/>
                  </a:rPr>
                  <a:t> </a:t>
                </a:r>
              </a:p>
            </p:txBody>
          </p:sp>
        </mc:Fallback>
      </mc:AlternateContent>
      <p:grpSp>
        <p:nvGrpSpPr>
          <p:cNvPr id="16" name="Group 15"/>
          <p:cNvGrpSpPr/>
          <p:nvPr/>
        </p:nvGrpSpPr>
        <p:grpSpPr>
          <a:xfrm>
            <a:off x="888994" y="5449393"/>
            <a:ext cx="7251474" cy="874011"/>
            <a:chOff x="-1363424" y="4091593"/>
            <a:chExt cx="7251474" cy="874011"/>
          </a:xfrm>
        </p:grpSpPr>
        <mc:AlternateContent xmlns:mc="http://schemas.openxmlformats.org/markup-compatibility/2006" xmlns:a14="http://schemas.microsoft.com/office/drawing/2010/main">
          <mc:Choice Requires="a14">
            <p:sp>
              <p:nvSpPr>
                <p:cNvPr id="17" name="Rectangle 16"/>
                <p:cNvSpPr/>
                <p:nvPr/>
              </p:nvSpPr>
              <p:spPr>
                <a:xfrm>
                  <a:off x="-1363424" y="4140561"/>
                  <a:ext cx="3488647" cy="7287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d>
                          <m:d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d>
                                  </m:e>
                                  <m:sup>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m:t>
                                </m:r>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𝑀</m:t>
                                        </m:r>
                                      </m:sub>
                                    </m:sSub>
                                  </m:e>
                                  <m:sup>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𝑴</m:t>
                                            </m:r>
                                          </m:sub>
                                        </m:sSub>
                                      </m:e>
                                    </m:d>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1363424" y="4140561"/>
                  <a:ext cx="3488647" cy="7287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2575989" y="4140561"/>
                  <a:ext cx="3312061" cy="7287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𝜋</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begChr m:val="|"/>
                                        <m:endChr m:val="|"/>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d>
                                  </m:e>
                                  <m:sup>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2</m:t>
                                        </m:r>
                                      </m:den>
                                    </m:f>
                                  </m:sup>
                                </m:sSup>
                              </m:den>
                            </m:f>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𝑒</m:t>
                                </m:r>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den>
                                </m:f>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 </m:t>
                                </m:r>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m:rPr>
                                            <m:sty m:val="p"/>
                                          </m:rPr>
                                          <a:rPr kumimoji="0" lang="el-GR"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sub>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𝐹</m:t>
                                        </m:r>
                                      </m:sub>
                                    </m:sSub>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p>
                                </m:sSup>
                                <m:sSup>
                                  <m:sSup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sSubPr>
                                          <m:e>
                                            <m:r>
                                              <a:rPr kumimoji="0" lang="en-US" sz="16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𝝁</m:t>
                                            </m:r>
                                          </m:e>
                                          <m:sub>
                                            <m:r>
                                              <a:rPr kumimoji="0" lang="en-US" sz="16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𝑭</m:t>
                                            </m:r>
                                          </m:sub>
                                        </m:sSub>
                                      </m:e>
                                    </m:d>
                                  </m:e>
                                  <m:sup>
                                    <m:r>
                                      <a:rPr kumimoji="0" lang="en-US" sz="16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𝑇</m:t>
                                    </m:r>
                                  </m:sup>
                                </m:sSup>
                              </m:sup>
                            </m:sSup>
                          </m:e>
                        </m:d>
                      </m:oMath>
                    </m:oMathPara>
                  </a14:m>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2575989" y="4140561"/>
                  <a:ext cx="3312061" cy="728726"/>
                </a:xfrm>
                <a:prstGeom prst="rect">
                  <a:avLst/>
                </a:prstGeom>
                <a:blipFill>
                  <a:blip r:embed="rId4"/>
                  <a:stretch>
                    <a:fillRect/>
                  </a:stretch>
                </a:blipFill>
              </p:spPr>
              <p:txBody>
                <a:bodyPr/>
                <a:lstStyle/>
                <a:p>
                  <a:r>
                    <a:rPr lang="en-US">
                      <a:noFill/>
                    </a:rPr>
                    <a:t> </a:t>
                  </a:r>
                </a:p>
              </p:txBody>
            </p:sp>
          </mc:Fallback>
        </mc:AlternateContent>
        <p:grpSp>
          <p:nvGrpSpPr>
            <p:cNvPr id="19" name="Group 18"/>
            <p:cNvGrpSpPr/>
            <p:nvPr/>
          </p:nvGrpSpPr>
          <p:grpSpPr>
            <a:xfrm>
              <a:off x="2170909" y="4091593"/>
              <a:ext cx="359394" cy="874011"/>
              <a:chOff x="2170909" y="4091593"/>
              <a:chExt cx="359394" cy="874011"/>
            </a:xfrm>
          </p:grpSpPr>
          <p:sp>
            <p:nvSpPr>
              <p:cNvPr id="20" name="Rectangle 19"/>
              <p:cNvSpPr/>
              <p:nvPr/>
            </p:nvSpPr>
            <p:spPr>
              <a:xfrm>
                <a:off x="2216595" y="4270079"/>
                <a:ext cx="28725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&gt;</a:t>
                </a:r>
              </a:p>
            </p:txBody>
          </p:sp>
          <p:sp>
            <p:nvSpPr>
              <p:cNvPr id="21" name="Rectangle 20"/>
              <p:cNvSpPr/>
              <p:nvPr/>
            </p:nvSpPr>
            <p:spPr>
              <a:xfrm>
                <a:off x="2216595" y="4448565"/>
                <a:ext cx="287258"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&lt;</a:t>
                </a:r>
              </a:p>
            </p:txBody>
          </p:sp>
          <p:sp>
            <p:nvSpPr>
              <p:cNvPr id="22" name="Rectangle 21"/>
              <p:cNvSpPr/>
              <p:nvPr/>
            </p:nvSpPr>
            <p:spPr>
              <a:xfrm>
                <a:off x="2170909" y="4091593"/>
                <a:ext cx="35939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t>
                </a:r>
              </a:p>
            </p:txBody>
          </p:sp>
          <p:sp>
            <p:nvSpPr>
              <p:cNvPr id="23" name="Rectangle 22"/>
              <p:cNvSpPr/>
              <p:nvPr/>
            </p:nvSpPr>
            <p:spPr>
              <a:xfrm>
                <a:off x="2221404" y="4627050"/>
                <a:ext cx="2792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t>
                </a:r>
              </a:p>
            </p:txBody>
          </p:sp>
        </p:grpSp>
      </p:grpSp>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Tree>
    <p:extLst>
      <p:ext uri="{BB962C8B-B14F-4D97-AF65-F5344CB8AC3E}">
        <p14:creationId xmlns:p14="http://schemas.microsoft.com/office/powerpoint/2010/main" val="9916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2E3A050-1EBD-4314-8254-FADB75767695}"/>
              </a:ext>
            </a:extLst>
          </p:cNvPr>
          <p:cNvSpPr/>
          <p:nvPr/>
        </p:nvSpPr>
        <p:spPr>
          <a:xfrm>
            <a:off x="-3" y="3936272"/>
            <a:ext cx="9144003" cy="2709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Matrix-matrix multiplication</a:t>
            </a:r>
          </a:p>
        </p:txBody>
      </p:sp>
      <p:pic>
        <p:nvPicPr>
          <p:cNvPr id="3" name="Picture 2">
            <a:extLst>
              <a:ext uri="{FF2B5EF4-FFF2-40B4-BE49-F238E27FC236}">
                <a16:creationId xmlns:a16="http://schemas.microsoft.com/office/drawing/2014/main" id="{465A8843-EF0E-4397-A6B8-ECC3EB654EB5}"/>
              </a:ext>
            </a:extLst>
          </p:cNvPr>
          <p:cNvPicPr>
            <a:picLocks noChangeAspect="1"/>
          </p:cNvPicPr>
          <p:nvPr/>
        </p:nvPicPr>
        <p:blipFill>
          <a:blip r:embed="rId2"/>
          <a:stretch>
            <a:fillRect/>
          </a:stretch>
        </p:blipFill>
        <p:spPr>
          <a:xfrm>
            <a:off x="65384" y="698782"/>
            <a:ext cx="5332570" cy="2072127"/>
          </a:xfrm>
          <a:prstGeom prst="rect">
            <a:avLst/>
          </a:prstGeom>
        </p:spPr>
      </p:pic>
      <p:pic>
        <p:nvPicPr>
          <p:cNvPr id="7" name="Picture 6" descr="Screen Clipping">
            <a:extLst>
              <a:ext uri="{FF2B5EF4-FFF2-40B4-BE49-F238E27FC236}">
                <a16:creationId xmlns:a16="http://schemas.microsoft.com/office/drawing/2014/main" id="{34029156-AED5-4739-B4CF-B218A4F39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10" y="1564005"/>
            <a:ext cx="1324796" cy="356676"/>
          </a:xfrm>
          <a:prstGeom prst="rect">
            <a:avLst/>
          </a:prstGeom>
        </p:spPr>
      </p:pic>
      <p:grpSp>
        <p:nvGrpSpPr>
          <p:cNvPr id="16" name="Group 15">
            <a:extLst>
              <a:ext uri="{FF2B5EF4-FFF2-40B4-BE49-F238E27FC236}">
                <a16:creationId xmlns:a16="http://schemas.microsoft.com/office/drawing/2014/main" id="{D6805D8D-D653-4336-AF70-C9EDD3E46F98}"/>
              </a:ext>
            </a:extLst>
          </p:cNvPr>
          <p:cNvGrpSpPr/>
          <p:nvPr/>
        </p:nvGrpSpPr>
        <p:grpSpPr>
          <a:xfrm>
            <a:off x="6726857" y="747823"/>
            <a:ext cx="1956186" cy="1981200"/>
            <a:chOff x="6726857" y="747823"/>
            <a:chExt cx="1956186" cy="1981200"/>
          </a:xfrm>
        </p:grpSpPr>
        <p:pic>
          <p:nvPicPr>
            <p:cNvPr id="9" name="Picture 8" descr="Screen Clipping">
              <a:extLst>
                <a:ext uri="{FF2B5EF4-FFF2-40B4-BE49-F238E27FC236}">
                  <a16:creationId xmlns:a16="http://schemas.microsoft.com/office/drawing/2014/main" id="{359BE976-4F5A-480F-A741-1FEB101BE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857" y="747823"/>
              <a:ext cx="1956186" cy="1981200"/>
            </a:xfrm>
            <a:prstGeom prst="rect">
              <a:avLst/>
            </a:prstGeom>
          </p:spPr>
        </p:pic>
        <p:cxnSp>
          <p:nvCxnSpPr>
            <p:cNvPr id="8" name="Straight Arrow Connector 7">
              <a:extLst>
                <a:ext uri="{FF2B5EF4-FFF2-40B4-BE49-F238E27FC236}">
                  <a16:creationId xmlns:a16="http://schemas.microsoft.com/office/drawing/2014/main" id="{CE51FF1C-03F7-49E0-B795-4DE395BA31FA}"/>
                </a:ext>
              </a:extLst>
            </p:cNvPr>
            <p:cNvCxnSpPr/>
            <p:nvPr/>
          </p:nvCxnSpPr>
          <p:spPr>
            <a:xfrm flipH="1">
              <a:off x="7262070" y="1739317"/>
              <a:ext cx="453005" cy="458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D14293F-B163-4D9A-B5F2-B1D8B09B07F4}"/>
                </a:ext>
              </a:extLst>
            </p:cNvPr>
            <p:cNvPicPr>
              <a:picLocks noChangeAspect="1"/>
            </p:cNvPicPr>
            <p:nvPr/>
          </p:nvPicPr>
          <p:blipFill>
            <a:blip r:embed="rId5"/>
            <a:stretch>
              <a:fillRect/>
            </a:stretch>
          </p:blipFill>
          <p:spPr>
            <a:xfrm>
              <a:off x="6870326" y="2212744"/>
              <a:ext cx="576009" cy="183276"/>
            </a:xfrm>
            <a:prstGeom prst="rect">
              <a:avLst/>
            </a:prstGeom>
          </p:spPr>
        </p:pic>
      </p:grpSp>
      <p:grpSp>
        <p:nvGrpSpPr>
          <p:cNvPr id="11" name="Group 10">
            <a:extLst>
              <a:ext uri="{FF2B5EF4-FFF2-40B4-BE49-F238E27FC236}">
                <a16:creationId xmlns:a16="http://schemas.microsoft.com/office/drawing/2014/main" id="{9F89F363-16F9-410A-887A-54A094777AA9}"/>
              </a:ext>
            </a:extLst>
          </p:cNvPr>
          <p:cNvGrpSpPr/>
          <p:nvPr/>
        </p:nvGrpSpPr>
        <p:grpSpPr>
          <a:xfrm>
            <a:off x="3360202" y="2893189"/>
            <a:ext cx="1990678" cy="2016133"/>
            <a:chOff x="3665003" y="3172368"/>
            <a:chExt cx="1956186" cy="1981200"/>
          </a:xfrm>
        </p:grpSpPr>
        <p:pic>
          <p:nvPicPr>
            <p:cNvPr id="29" name="Picture 28" descr="Screen Clipping">
              <a:extLst>
                <a:ext uri="{FF2B5EF4-FFF2-40B4-BE49-F238E27FC236}">
                  <a16:creationId xmlns:a16="http://schemas.microsoft.com/office/drawing/2014/main" id="{9A6102A9-F955-4C52-B4C2-7A831A20B7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5003" y="3172368"/>
              <a:ext cx="1956186" cy="1981200"/>
            </a:xfrm>
            <a:prstGeom prst="rect">
              <a:avLst/>
            </a:prstGeom>
          </p:spPr>
        </p:pic>
        <p:cxnSp>
          <p:nvCxnSpPr>
            <p:cNvPr id="30" name="Straight Arrow Connector 29">
              <a:extLst>
                <a:ext uri="{FF2B5EF4-FFF2-40B4-BE49-F238E27FC236}">
                  <a16:creationId xmlns:a16="http://schemas.microsoft.com/office/drawing/2014/main" id="{26436121-4387-4CF2-9730-706420D7DAFE}"/>
                </a:ext>
              </a:extLst>
            </p:cNvPr>
            <p:cNvCxnSpPr/>
            <p:nvPr/>
          </p:nvCxnSpPr>
          <p:spPr>
            <a:xfrm flipH="1">
              <a:off x="4200216" y="4163862"/>
              <a:ext cx="453005" cy="458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490BE217-5189-4F38-BF73-44D324C300B5}"/>
                </a:ext>
              </a:extLst>
            </p:cNvPr>
            <p:cNvPicPr>
              <a:picLocks noChangeAspect="1"/>
            </p:cNvPicPr>
            <p:nvPr/>
          </p:nvPicPr>
          <p:blipFill>
            <a:blip r:embed="rId5"/>
            <a:stretch>
              <a:fillRect/>
            </a:stretch>
          </p:blipFill>
          <p:spPr>
            <a:xfrm>
              <a:off x="3808472" y="4637289"/>
              <a:ext cx="576009" cy="183276"/>
            </a:xfrm>
            <a:prstGeom prst="rect">
              <a:avLst/>
            </a:prstGeom>
          </p:spPr>
        </p:pic>
      </p:grpSp>
      <p:pic>
        <p:nvPicPr>
          <p:cNvPr id="38" name="Picture 37">
            <a:extLst>
              <a:ext uri="{FF2B5EF4-FFF2-40B4-BE49-F238E27FC236}">
                <a16:creationId xmlns:a16="http://schemas.microsoft.com/office/drawing/2014/main" id="{63ABD218-A7D9-426C-8ABA-42475331A793}"/>
              </a:ext>
            </a:extLst>
          </p:cNvPr>
          <p:cNvPicPr>
            <a:picLocks noChangeAspect="1"/>
          </p:cNvPicPr>
          <p:nvPr/>
        </p:nvPicPr>
        <p:blipFill rotWithShape="1">
          <a:blip r:embed="rId2"/>
          <a:srcRect r="62670"/>
          <a:stretch/>
        </p:blipFill>
        <p:spPr>
          <a:xfrm>
            <a:off x="65384" y="2865193"/>
            <a:ext cx="1990678" cy="2072127"/>
          </a:xfrm>
          <a:prstGeom prst="rect">
            <a:avLst/>
          </a:prstGeom>
        </p:spPr>
      </p:pic>
      <p:sp>
        <p:nvSpPr>
          <p:cNvPr id="32" name="TextBox 31">
            <a:extLst>
              <a:ext uri="{FF2B5EF4-FFF2-40B4-BE49-F238E27FC236}">
                <a16:creationId xmlns:a16="http://schemas.microsoft.com/office/drawing/2014/main" id="{51641DDA-E51C-4AD1-92DD-07EB201C6B54}"/>
              </a:ext>
            </a:extLst>
          </p:cNvPr>
          <p:cNvSpPr txBox="1"/>
          <p:nvPr/>
        </p:nvSpPr>
        <p:spPr>
          <a:xfrm>
            <a:off x="2562098" y="3727011"/>
            <a:ext cx="2920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4" name="Picture 13" descr="Screen Clipping">
            <a:extLst>
              <a:ext uri="{FF2B5EF4-FFF2-40B4-BE49-F238E27FC236}">
                <a16:creationId xmlns:a16="http://schemas.microsoft.com/office/drawing/2014/main" id="{F7E9DC1A-1ED7-4AAE-81DA-6F091DCA5D3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56061" y="3717939"/>
            <a:ext cx="1310703" cy="366631"/>
          </a:xfrm>
          <a:prstGeom prst="rect">
            <a:avLst/>
          </a:prstGeom>
        </p:spPr>
      </p:pic>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7EAA49A-7CE6-478D-89DB-8182C747FCDC}"/>
                  </a:ext>
                </a:extLst>
              </p:cNvPr>
              <p:cNvSpPr txBox="1"/>
              <p:nvPr/>
            </p:nvSpPr>
            <p:spPr>
              <a:xfrm>
                <a:off x="605120" y="5734072"/>
                <a:ext cx="4498091" cy="8211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1</m:t>
                                </m:r>
                              </m:e>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e>
                            </m:mr>
                            <m:mr>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e>
                            </m:mr>
                          </m:m>
                        </m:e>
                      </m:d>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mr>
                          </m:m>
                        </m:e>
                      </m:d>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8</m:t>
                                </m:r>
                              </m:e>
                            </m:mr>
                            <m:mr>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e>
                                <m:r>
                                  <a:rPr kumimoji="0" lang="en-US" sz="3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7</m:t>
                                </m:r>
                              </m:e>
                            </m:mr>
                          </m:m>
                        </m:e>
                      </m:d>
                    </m:oMath>
                  </m:oMathPara>
                </a14:m>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07EAA49A-7CE6-478D-89DB-8182C747FCDC}"/>
                  </a:ext>
                </a:extLst>
              </p:cNvPr>
              <p:cNvSpPr txBox="1">
                <a:spLocks noRot="1" noChangeAspect="1" noMove="1" noResize="1" noEditPoints="1" noAdjustHandles="1" noChangeArrowheads="1" noChangeShapeType="1" noTextEdit="1"/>
              </p:cNvSpPr>
              <p:nvPr/>
            </p:nvSpPr>
            <p:spPr>
              <a:xfrm>
                <a:off x="605120" y="5734072"/>
                <a:ext cx="4498091" cy="821187"/>
              </a:xfrm>
              <a:prstGeom prst="rect">
                <a:avLst/>
              </a:prstGeom>
              <a:blipFill>
                <a:blip r:embed="rId7"/>
                <a:stretch>
                  <a:fillRect/>
                </a:stretch>
              </a:blipFill>
            </p:spPr>
            <p:txBody>
              <a:bodyPr/>
              <a:lstStyle/>
              <a:p>
                <a:r>
                  <a:rPr lang="en-US">
                    <a:noFill/>
                  </a:rPr>
                  <a:t> </a:t>
                </a:r>
              </a:p>
            </p:txBody>
          </p:sp>
        </mc:Fallback>
      </mc:AlternateContent>
      <p:sp>
        <p:nvSpPr>
          <p:cNvPr id="24" name="Rectangle 23">
            <a:extLst>
              <a:ext uri="{FF2B5EF4-FFF2-40B4-BE49-F238E27FC236}">
                <a16:creationId xmlns:a16="http://schemas.microsoft.com/office/drawing/2014/main" id="{924C421A-8E27-42A9-8AF9-DC0E1918FBA3}"/>
              </a:ext>
            </a:extLst>
          </p:cNvPr>
          <p:cNvSpPr/>
          <p:nvPr/>
        </p:nvSpPr>
        <p:spPr>
          <a:xfrm>
            <a:off x="822970" y="6206612"/>
            <a:ext cx="1149069" cy="35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ADEDC12-9098-42D6-AC4B-B18126229EF2}"/>
              </a:ext>
            </a:extLst>
          </p:cNvPr>
          <p:cNvSpPr/>
          <p:nvPr/>
        </p:nvSpPr>
        <p:spPr>
          <a:xfrm>
            <a:off x="4042491" y="6196242"/>
            <a:ext cx="835599" cy="35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184CE1B-09F8-48C9-8A2A-2D435909DCDE}"/>
              </a:ext>
            </a:extLst>
          </p:cNvPr>
          <p:cNvSpPr/>
          <p:nvPr/>
        </p:nvSpPr>
        <p:spPr>
          <a:xfrm>
            <a:off x="822970" y="5740393"/>
            <a:ext cx="1149069" cy="35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20CE4B2-1492-4F85-ABC2-AE36F117F33A}"/>
              </a:ext>
            </a:extLst>
          </p:cNvPr>
          <p:cNvSpPr/>
          <p:nvPr/>
        </p:nvSpPr>
        <p:spPr>
          <a:xfrm>
            <a:off x="4042491" y="5740393"/>
            <a:ext cx="835599" cy="350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AE17C60B-47C8-4643-A1A9-6A177177E1A3}"/>
              </a:ext>
            </a:extLst>
          </p:cNvPr>
          <p:cNvGrpSpPr/>
          <p:nvPr/>
        </p:nvGrpSpPr>
        <p:grpSpPr>
          <a:xfrm>
            <a:off x="1279866" y="5306198"/>
            <a:ext cx="3422480" cy="283323"/>
            <a:chOff x="1400967" y="5045882"/>
            <a:chExt cx="3422480" cy="283323"/>
          </a:xfrm>
        </p:grpSpPr>
        <p:sp>
          <p:nvSpPr>
            <p:cNvPr id="36" name="TextBox 35">
              <a:extLst>
                <a:ext uri="{FF2B5EF4-FFF2-40B4-BE49-F238E27FC236}">
                  <a16:creationId xmlns:a16="http://schemas.microsoft.com/office/drawing/2014/main" id="{6CD2AF2A-97CA-4594-9298-E41B5A440A6A}"/>
                </a:ext>
              </a:extLst>
            </p:cNvPr>
            <p:cNvSpPr txBox="1"/>
            <p:nvPr/>
          </p:nvSpPr>
          <p:spPr>
            <a:xfrm>
              <a:off x="1400967" y="5052206"/>
              <a:ext cx="502920"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Matrix</a:t>
              </a:r>
            </a:p>
          </p:txBody>
        </p:sp>
        <p:sp>
          <p:nvSpPr>
            <p:cNvPr id="37" name="TextBox 36">
              <a:extLst>
                <a:ext uri="{FF2B5EF4-FFF2-40B4-BE49-F238E27FC236}">
                  <a16:creationId xmlns:a16="http://schemas.microsoft.com/office/drawing/2014/main" id="{F5DDD699-6F84-47AE-B219-26D4A9100E5C}"/>
                </a:ext>
              </a:extLst>
            </p:cNvPr>
            <p:cNvSpPr txBox="1"/>
            <p:nvPr/>
          </p:nvSpPr>
          <p:spPr>
            <a:xfrm>
              <a:off x="2177634" y="5045883"/>
              <a:ext cx="172483" cy="276999"/>
            </a:xfrm>
            <a:prstGeom prst="rect">
              <a:avLst/>
            </a:prstGeom>
            <a:noFill/>
            <a:ln>
              <a:noFill/>
            </a:ln>
          </p:spPr>
          <p:txBody>
            <a:bodyPr wrap="non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39" name="TextBox 38">
              <a:extLst>
                <a:ext uri="{FF2B5EF4-FFF2-40B4-BE49-F238E27FC236}">
                  <a16:creationId xmlns:a16="http://schemas.microsoft.com/office/drawing/2014/main" id="{0185D6AF-107D-4720-AF18-DEEB31B4A62C}"/>
                </a:ext>
              </a:extLst>
            </p:cNvPr>
            <p:cNvSpPr txBox="1"/>
            <p:nvPr/>
          </p:nvSpPr>
          <p:spPr>
            <a:xfrm>
              <a:off x="3639029" y="5045882"/>
              <a:ext cx="169277" cy="276999"/>
            </a:xfrm>
            <a:prstGeom prst="rect">
              <a:avLst/>
            </a:prstGeom>
            <a:noFill/>
            <a:ln>
              <a:noFill/>
            </a:ln>
          </p:spPr>
          <p:txBody>
            <a:bodyPr wrap="non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0" name="TextBox 39">
              <a:extLst>
                <a:ext uri="{FF2B5EF4-FFF2-40B4-BE49-F238E27FC236}">
                  <a16:creationId xmlns:a16="http://schemas.microsoft.com/office/drawing/2014/main" id="{3CF54EC4-1804-4184-9131-12A093965602}"/>
                </a:ext>
              </a:extLst>
            </p:cNvPr>
            <p:cNvSpPr txBox="1"/>
            <p:nvPr/>
          </p:nvSpPr>
          <p:spPr>
            <a:xfrm>
              <a:off x="2623888" y="5052206"/>
              <a:ext cx="502895"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Matrix</a:t>
              </a:r>
            </a:p>
          </p:txBody>
        </p:sp>
        <p:sp>
          <p:nvSpPr>
            <p:cNvPr id="41" name="TextBox 40">
              <a:extLst>
                <a:ext uri="{FF2B5EF4-FFF2-40B4-BE49-F238E27FC236}">
                  <a16:creationId xmlns:a16="http://schemas.microsoft.com/office/drawing/2014/main" id="{4C983C67-D602-476C-9864-335BF1726640}"/>
                </a:ext>
              </a:extLst>
            </p:cNvPr>
            <p:cNvSpPr txBox="1"/>
            <p:nvPr/>
          </p:nvSpPr>
          <p:spPr>
            <a:xfrm>
              <a:off x="4320552" y="5045883"/>
              <a:ext cx="502895"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Matrix</a:t>
              </a:r>
            </a:p>
          </p:txBody>
        </p:sp>
      </p:grpSp>
      <p:grpSp>
        <p:nvGrpSpPr>
          <p:cNvPr id="45" name="Group 44">
            <a:extLst>
              <a:ext uri="{FF2B5EF4-FFF2-40B4-BE49-F238E27FC236}">
                <a16:creationId xmlns:a16="http://schemas.microsoft.com/office/drawing/2014/main" id="{9A3D0DDA-C28D-422B-B677-5015682979D7}"/>
              </a:ext>
            </a:extLst>
          </p:cNvPr>
          <p:cNvGrpSpPr/>
          <p:nvPr/>
        </p:nvGrpSpPr>
        <p:grpSpPr>
          <a:xfrm>
            <a:off x="1279800" y="5306671"/>
            <a:ext cx="3425404" cy="283323"/>
            <a:chOff x="1381177" y="5045882"/>
            <a:chExt cx="3425404" cy="283323"/>
          </a:xfrm>
        </p:grpSpPr>
        <p:sp>
          <p:nvSpPr>
            <p:cNvPr id="46" name="TextBox 45">
              <a:extLst>
                <a:ext uri="{FF2B5EF4-FFF2-40B4-BE49-F238E27FC236}">
                  <a16:creationId xmlns:a16="http://schemas.microsoft.com/office/drawing/2014/main" id="{BC86AECF-CD2D-4B12-AD1C-F34B326D5ABA}"/>
                </a:ext>
              </a:extLst>
            </p:cNvPr>
            <p:cNvSpPr txBox="1"/>
            <p:nvPr/>
          </p:nvSpPr>
          <p:spPr>
            <a:xfrm>
              <a:off x="1381177" y="5052206"/>
              <a:ext cx="502920"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Vector</a:t>
              </a:r>
            </a:p>
          </p:txBody>
        </p:sp>
        <p:sp>
          <p:nvSpPr>
            <p:cNvPr id="47" name="TextBox 46">
              <a:extLst>
                <a:ext uri="{FF2B5EF4-FFF2-40B4-BE49-F238E27FC236}">
                  <a16:creationId xmlns:a16="http://schemas.microsoft.com/office/drawing/2014/main" id="{C714B886-5DBF-41C1-8709-49F89514210B}"/>
                </a:ext>
              </a:extLst>
            </p:cNvPr>
            <p:cNvSpPr txBox="1"/>
            <p:nvPr/>
          </p:nvSpPr>
          <p:spPr>
            <a:xfrm>
              <a:off x="2160743" y="5045883"/>
              <a:ext cx="172483" cy="276999"/>
            </a:xfrm>
            <a:prstGeom prst="rect">
              <a:avLst/>
            </a:prstGeom>
            <a:noFill/>
            <a:ln>
              <a:noFill/>
            </a:ln>
          </p:spPr>
          <p:txBody>
            <a:bodyPr wrap="non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X</a:t>
              </a:r>
            </a:p>
          </p:txBody>
        </p:sp>
        <p:sp>
          <p:nvSpPr>
            <p:cNvPr id="48" name="TextBox 47">
              <a:extLst>
                <a:ext uri="{FF2B5EF4-FFF2-40B4-BE49-F238E27FC236}">
                  <a16:creationId xmlns:a16="http://schemas.microsoft.com/office/drawing/2014/main" id="{F168339D-42C2-4B09-BCBD-384DD7A8F6BC}"/>
                </a:ext>
              </a:extLst>
            </p:cNvPr>
            <p:cNvSpPr txBox="1"/>
            <p:nvPr/>
          </p:nvSpPr>
          <p:spPr>
            <a:xfrm>
              <a:off x="3622138" y="5045882"/>
              <a:ext cx="169277" cy="276999"/>
            </a:xfrm>
            <a:prstGeom prst="rect">
              <a:avLst/>
            </a:prstGeom>
            <a:noFill/>
            <a:ln>
              <a:noFill/>
            </a:ln>
          </p:spPr>
          <p:txBody>
            <a:bodyPr wrap="non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9" name="TextBox 48">
              <a:extLst>
                <a:ext uri="{FF2B5EF4-FFF2-40B4-BE49-F238E27FC236}">
                  <a16:creationId xmlns:a16="http://schemas.microsoft.com/office/drawing/2014/main" id="{E8BBD499-3B2D-47CB-92F9-D0D51426749B}"/>
                </a:ext>
              </a:extLst>
            </p:cNvPr>
            <p:cNvSpPr txBox="1"/>
            <p:nvPr/>
          </p:nvSpPr>
          <p:spPr>
            <a:xfrm>
              <a:off x="2606996" y="5052206"/>
              <a:ext cx="502895"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Matrix</a:t>
              </a:r>
            </a:p>
          </p:txBody>
        </p:sp>
        <p:sp>
          <p:nvSpPr>
            <p:cNvPr id="50" name="TextBox 49">
              <a:extLst>
                <a:ext uri="{FF2B5EF4-FFF2-40B4-BE49-F238E27FC236}">
                  <a16:creationId xmlns:a16="http://schemas.microsoft.com/office/drawing/2014/main" id="{6C54D565-10C1-48DD-8043-07B3E6D7B7A9}"/>
                </a:ext>
              </a:extLst>
            </p:cNvPr>
            <p:cNvSpPr txBox="1"/>
            <p:nvPr/>
          </p:nvSpPr>
          <p:spPr>
            <a:xfrm>
              <a:off x="4303661" y="5045883"/>
              <a:ext cx="502920" cy="276999"/>
            </a:xfrm>
            <a:prstGeom prst="rect">
              <a:avLst/>
            </a:prstGeom>
            <a:noFill/>
            <a:ln>
              <a:solidFill>
                <a:schemeClr val="tx1"/>
              </a:solidFill>
            </a:ln>
          </p:spPr>
          <p:txBody>
            <a:bodyPr wrap="square" lIns="45720" tIns="45720" rIns="4572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Vector</a:t>
              </a:r>
            </a:p>
          </p:txBody>
        </p:sp>
      </p:grpSp>
    </p:spTree>
    <p:extLst>
      <p:ext uri="{BB962C8B-B14F-4D97-AF65-F5344CB8AC3E}">
        <p14:creationId xmlns:p14="http://schemas.microsoft.com/office/powerpoint/2010/main" val="327774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3" grpId="0"/>
      <p:bldP spid="24" grpId="0" animBg="1"/>
      <p:bldP spid="24" grpId="1" animBg="1"/>
      <p:bldP spid="25" grpId="0" animBg="1"/>
      <p:bldP spid="25" grpId="1" animBg="1"/>
      <p:bldP spid="26" grpId="0" animBg="1"/>
      <p:bldP spid="26" grpId="1" animBg="1"/>
      <p:bldP spid="34" grpId="0" animBg="1"/>
      <p:bldP spid="34"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Determinant of a matrix</a:t>
            </a:r>
          </a:p>
        </p:txBody>
      </p:sp>
      <p:pic>
        <p:nvPicPr>
          <p:cNvPr id="28" name="Picture 27">
            <a:extLst>
              <a:ext uri="{FF2B5EF4-FFF2-40B4-BE49-F238E27FC236}">
                <a16:creationId xmlns:a16="http://schemas.microsoft.com/office/drawing/2014/main" id="{306A6E55-D1A2-4FF0-A8F5-B577BB0875A5}"/>
              </a:ext>
            </a:extLst>
          </p:cNvPr>
          <p:cNvPicPr>
            <a:picLocks noChangeAspect="1"/>
          </p:cNvPicPr>
          <p:nvPr/>
        </p:nvPicPr>
        <p:blipFill>
          <a:blip r:embed="rId2"/>
          <a:stretch>
            <a:fillRect/>
          </a:stretch>
        </p:blipFill>
        <p:spPr>
          <a:xfrm>
            <a:off x="150829" y="1757795"/>
            <a:ext cx="8612219" cy="3106437"/>
          </a:xfrm>
          <a:prstGeom prst="rect">
            <a:avLst/>
          </a:prstGeom>
        </p:spPr>
      </p:pic>
      <p:pic>
        <p:nvPicPr>
          <p:cNvPr id="52" name="Picture 51">
            <a:extLst>
              <a:ext uri="{FF2B5EF4-FFF2-40B4-BE49-F238E27FC236}">
                <a16:creationId xmlns:a16="http://schemas.microsoft.com/office/drawing/2014/main" id="{88D299B7-018C-4CA6-9CB7-A2F256C211FB}"/>
              </a:ext>
            </a:extLst>
          </p:cNvPr>
          <p:cNvPicPr>
            <a:picLocks noChangeAspect="1"/>
          </p:cNvPicPr>
          <p:nvPr/>
        </p:nvPicPr>
        <p:blipFill>
          <a:blip r:embed="rId3"/>
          <a:stretch>
            <a:fillRect/>
          </a:stretch>
        </p:blipFill>
        <p:spPr>
          <a:xfrm>
            <a:off x="150829" y="1757795"/>
            <a:ext cx="8612219" cy="3106437"/>
          </a:xfrm>
          <a:prstGeom prst="rect">
            <a:avLst/>
          </a:prstGeom>
        </p:spPr>
      </p:pic>
      <p:pic>
        <p:nvPicPr>
          <p:cNvPr id="53" name="Picture 52">
            <a:extLst>
              <a:ext uri="{FF2B5EF4-FFF2-40B4-BE49-F238E27FC236}">
                <a16:creationId xmlns:a16="http://schemas.microsoft.com/office/drawing/2014/main" id="{CFEDFFDE-202F-4DFD-9937-4941F696B397}"/>
              </a:ext>
            </a:extLst>
          </p:cNvPr>
          <p:cNvPicPr>
            <a:picLocks noChangeAspect="1"/>
          </p:cNvPicPr>
          <p:nvPr/>
        </p:nvPicPr>
        <p:blipFill>
          <a:blip r:embed="rId4"/>
          <a:stretch>
            <a:fillRect/>
          </a:stretch>
        </p:blipFill>
        <p:spPr>
          <a:xfrm>
            <a:off x="150829" y="1757795"/>
            <a:ext cx="8612218" cy="3130271"/>
          </a:xfrm>
          <a:prstGeom prst="rect">
            <a:avLst/>
          </a:prstGeom>
        </p:spPr>
      </p:pic>
      <p:pic>
        <p:nvPicPr>
          <p:cNvPr id="54" name="Picture 53">
            <a:extLst>
              <a:ext uri="{FF2B5EF4-FFF2-40B4-BE49-F238E27FC236}">
                <a16:creationId xmlns:a16="http://schemas.microsoft.com/office/drawing/2014/main" id="{B5A0CEC3-2944-4B74-BFA5-A59EA64A477F}"/>
              </a:ext>
            </a:extLst>
          </p:cNvPr>
          <p:cNvPicPr>
            <a:picLocks noChangeAspect="1"/>
          </p:cNvPicPr>
          <p:nvPr/>
        </p:nvPicPr>
        <p:blipFill>
          <a:blip r:embed="rId5"/>
          <a:stretch>
            <a:fillRect/>
          </a:stretch>
        </p:blipFill>
        <p:spPr>
          <a:xfrm>
            <a:off x="150829" y="1757795"/>
            <a:ext cx="8612218" cy="3130271"/>
          </a:xfrm>
          <a:prstGeom prst="rect">
            <a:avLst/>
          </a:prstGeom>
        </p:spPr>
      </p:pic>
      <p:pic>
        <p:nvPicPr>
          <p:cNvPr id="55" name="Picture 54">
            <a:extLst>
              <a:ext uri="{FF2B5EF4-FFF2-40B4-BE49-F238E27FC236}">
                <a16:creationId xmlns:a16="http://schemas.microsoft.com/office/drawing/2014/main" id="{921F1DF2-C793-4D8D-A494-814F11571000}"/>
              </a:ext>
            </a:extLst>
          </p:cNvPr>
          <p:cNvPicPr>
            <a:picLocks noChangeAspect="1"/>
          </p:cNvPicPr>
          <p:nvPr/>
        </p:nvPicPr>
        <p:blipFill>
          <a:blip r:embed="rId6"/>
          <a:stretch>
            <a:fillRect/>
          </a:stretch>
        </p:blipFill>
        <p:spPr>
          <a:xfrm>
            <a:off x="150829" y="1757795"/>
            <a:ext cx="8612218" cy="3130271"/>
          </a:xfrm>
          <a:prstGeom prst="rect">
            <a:avLst/>
          </a:prstGeom>
        </p:spPr>
      </p:pic>
      <p:pic>
        <p:nvPicPr>
          <p:cNvPr id="56" name="Picture 55">
            <a:extLst>
              <a:ext uri="{FF2B5EF4-FFF2-40B4-BE49-F238E27FC236}">
                <a16:creationId xmlns:a16="http://schemas.microsoft.com/office/drawing/2014/main" id="{48B8BF95-DC89-416C-A584-B68E42713546}"/>
              </a:ext>
            </a:extLst>
          </p:cNvPr>
          <p:cNvPicPr>
            <a:picLocks noChangeAspect="1"/>
          </p:cNvPicPr>
          <p:nvPr/>
        </p:nvPicPr>
        <p:blipFill>
          <a:blip r:embed="rId7"/>
          <a:stretch>
            <a:fillRect/>
          </a:stretch>
        </p:blipFill>
        <p:spPr>
          <a:xfrm>
            <a:off x="150829" y="1757795"/>
            <a:ext cx="8612218" cy="3130271"/>
          </a:xfrm>
          <a:prstGeom prst="rect">
            <a:avLst/>
          </a:prstGeom>
        </p:spPr>
      </p:pic>
      <p:pic>
        <p:nvPicPr>
          <p:cNvPr id="57" name="Picture 56">
            <a:extLst>
              <a:ext uri="{FF2B5EF4-FFF2-40B4-BE49-F238E27FC236}">
                <a16:creationId xmlns:a16="http://schemas.microsoft.com/office/drawing/2014/main" id="{EC202F08-F477-4E82-88B1-1B245C196531}"/>
              </a:ext>
            </a:extLst>
          </p:cNvPr>
          <p:cNvPicPr>
            <a:picLocks noChangeAspect="1"/>
          </p:cNvPicPr>
          <p:nvPr/>
        </p:nvPicPr>
        <p:blipFill>
          <a:blip r:embed="rId8"/>
          <a:stretch>
            <a:fillRect/>
          </a:stretch>
        </p:blipFill>
        <p:spPr>
          <a:xfrm>
            <a:off x="150829" y="1757795"/>
            <a:ext cx="8612218" cy="3130271"/>
          </a:xfrm>
          <a:prstGeom prst="rect">
            <a:avLst/>
          </a:prstGeom>
        </p:spPr>
      </p:pic>
      <p:pic>
        <p:nvPicPr>
          <p:cNvPr id="58" name="Picture 57">
            <a:extLst>
              <a:ext uri="{FF2B5EF4-FFF2-40B4-BE49-F238E27FC236}">
                <a16:creationId xmlns:a16="http://schemas.microsoft.com/office/drawing/2014/main" id="{6F640A7E-BD1C-4BB9-8D2E-FA507E1AC9CD}"/>
              </a:ext>
            </a:extLst>
          </p:cNvPr>
          <p:cNvPicPr>
            <a:picLocks noChangeAspect="1"/>
          </p:cNvPicPr>
          <p:nvPr/>
        </p:nvPicPr>
        <p:blipFill>
          <a:blip r:embed="rId9"/>
          <a:stretch>
            <a:fillRect/>
          </a:stretch>
        </p:blipFill>
        <p:spPr>
          <a:xfrm>
            <a:off x="150829" y="1757795"/>
            <a:ext cx="8612219" cy="3106437"/>
          </a:xfrm>
          <a:prstGeom prst="rect">
            <a:avLst/>
          </a:prstGeom>
        </p:spPr>
      </p:pic>
      <p:sp>
        <p:nvSpPr>
          <p:cNvPr id="66" name="TextBox 65">
            <a:extLst>
              <a:ext uri="{FF2B5EF4-FFF2-40B4-BE49-F238E27FC236}">
                <a16:creationId xmlns:a16="http://schemas.microsoft.com/office/drawing/2014/main" id="{F5FA3433-0F87-41E8-9752-A1D65EE12C08}"/>
              </a:ext>
            </a:extLst>
          </p:cNvPr>
          <p:cNvSpPr txBox="1"/>
          <p:nvPr/>
        </p:nvSpPr>
        <p:spPr>
          <a:xfrm>
            <a:off x="7377283" y="2474230"/>
            <a:ext cx="853311"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Area=1</a:t>
            </a:r>
          </a:p>
        </p:txBody>
      </p:sp>
      <p:sp>
        <p:nvSpPr>
          <p:cNvPr id="67" name="TextBox 66">
            <a:extLst>
              <a:ext uri="{FF2B5EF4-FFF2-40B4-BE49-F238E27FC236}">
                <a16:creationId xmlns:a16="http://schemas.microsoft.com/office/drawing/2014/main" id="{346F122F-55CC-43F9-B9E5-BA6C4ECCBE28}"/>
              </a:ext>
            </a:extLst>
          </p:cNvPr>
          <p:cNvSpPr txBox="1"/>
          <p:nvPr/>
        </p:nvSpPr>
        <p:spPr>
          <a:xfrm>
            <a:off x="7377283" y="2474230"/>
            <a:ext cx="853311"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Area=4</a:t>
            </a:r>
          </a:p>
        </p:txBody>
      </p:sp>
      <p:sp>
        <p:nvSpPr>
          <p:cNvPr id="68" name="TextBox 67">
            <a:extLst>
              <a:ext uri="{FF2B5EF4-FFF2-40B4-BE49-F238E27FC236}">
                <a16:creationId xmlns:a16="http://schemas.microsoft.com/office/drawing/2014/main" id="{EBDEAFA5-C1F8-4599-837F-F623AA0E20CF}"/>
              </a:ext>
            </a:extLst>
          </p:cNvPr>
          <p:cNvSpPr txBox="1"/>
          <p:nvPr/>
        </p:nvSpPr>
        <p:spPr>
          <a:xfrm>
            <a:off x="7377283" y="2474230"/>
            <a:ext cx="853311"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Area=4</a:t>
            </a:r>
          </a:p>
        </p:txBody>
      </p:sp>
      <p:sp>
        <p:nvSpPr>
          <p:cNvPr id="69" name="TextBox 68">
            <a:extLst>
              <a:ext uri="{FF2B5EF4-FFF2-40B4-BE49-F238E27FC236}">
                <a16:creationId xmlns:a16="http://schemas.microsoft.com/office/drawing/2014/main" id="{2999D2D7-0B79-4C93-8F10-0AC9098D1774}"/>
              </a:ext>
            </a:extLst>
          </p:cNvPr>
          <p:cNvSpPr txBox="1"/>
          <p:nvPr/>
        </p:nvSpPr>
        <p:spPr>
          <a:xfrm>
            <a:off x="7377283" y="2474230"/>
            <a:ext cx="853311"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Area=2</a:t>
            </a:r>
          </a:p>
        </p:txBody>
      </p:sp>
      <p:sp>
        <p:nvSpPr>
          <p:cNvPr id="70" name="TextBox 69">
            <a:extLst>
              <a:ext uri="{FF2B5EF4-FFF2-40B4-BE49-F238E27FC236}">
                <a16:creationId xmlns:a16="http://schemas.microsoft.com/office/drawing/2014/main" id="{A5CE0E7A-5601-45AF-AB47-EC1E80835A69}"/>
              </a:ext>
            </a:extLst>
          </p:cNvPr>
          <p:cNvSpPr txBox="1"/>
          <p:nvPr/>
        </p:nvSpPr>
        <p:spPr>
          <a:xfrm>
            <a:off x="7377283" y="2474230"/>
            <a:ext cx="923843"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Area=-6</a:t>
            </a:r>
          </a:p>
        </p:txBody>
      </p:sp>
      <p:sp>
        <p:nvSpPr>
          <p:cNvPr id="71" name="TextBox 70">
            <a:extLst>
              <a:ext uri="{FF2B5EF4-FFF2-40B4-BE49-F238E27FC236}">
                <a16:creationId xmlns:a16="http://schemas.microsoft.com/office/drawing/2014/main" id="{C497BD52-1A2C-47F7-BD2D-FE6B738E1BF2}"/>
              </a:ext>
            </a:extLst>
          </p:cNvPr>
          <p:cNvSpPr txBox="1"/>
          <p:nvPr/>
        </p:nvSpPr>
        <p:spPr>
          <a:xfrm>
            <a:off x="7377283" y="2474230"/>
            <a:ext cx="923843"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Area=-6</a:t>
            </a:r>
          </a:p>
        </p:txBody>
      </p:sp>
      <p:sp>
        <p:nvSpPr>
          <p:cNvPr id="72" name="TextBox 71">
            <a:extLst>
              <a:ext uri="{FF2B5EF4-FFF2-40B4-BE49-F238E27FC236}">
                <a16:creationId xmlns:a16="http://schemas.microsoft.com/office/drawing/2014/main" id="{DB98DF06-0B87-4D23-A19E-74EF2D75D653}"/>
              </a:ext>
            </a:extLst>
          </p:cNvPr>
          <p:cNvSpPr txBox="1"/>
          <p:nvPr/>
        </p:nvSpPr>
        <p:spPr>
          <a:xfrm>
            <a:off x="7377283" y="2474230"/>
            <a:ext cx="853311"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Area=0</a:t>
            </a:r>
          </a:p>
        </p:txBody>
      </p:sp>
      <p:sp>
        <p:nvSpPr>
          <p:cNvPr id="73" name="TextBox 72">
            <a:extLst>
              <a:ext uri="{FF2B5EF4-FFF2-40B4-BE49-F238E27FC236}">
                <a16:creationId xmlns:a16="http://schemas.microsoft.com/office/drawing/2014/main" id="{02AFB0F6-803B-4CE6-8AF8-31BCCEBAFDCB}"/>
              </a:ext>
            </a:extLst>
          </p:cNvPr>
          <p:cNvSpPr txBox="1"/>
          <p:nvPr/>
        </p:nvSpPr>
        <p:spPr>
          <a:xfrm>
            <a:off x="536331" y="811658"/>
            <a:ext cx="6816418"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determinant of a matrix is the area of the image of the unit square</a:t>
            </a:r>
          </a:p>
        </p:txBody>
      </p:sp>
    </p:spTree>
    <p:extLst>
      <p:ext uri="{BB962C8B-B14F-4D97-AF65-F5344CB8AC3E}">
        <p14:creationId xmlns:p14="http://schemas.microsoft.com/office/powerpoint/2010/main" val="355724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subTnLst>
                                    <p:set>
                                      <p:cBhvr override="childStyle">
                                        <p:cTn dur="1" fill="hold" display="0" masterRel="nextClick" afterEffect="1"/>
                                        <p:tgtEl>
                                          <p:spTgt spid="68"/>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0"/>
                                        </p:tgtEl>
                                        <p:attrNameLst>
                                          <p:attrName>style.visibility</p:attrName>
                                        </p:attrNameLst>
                                      </p:cBhvr>
                                      <p:to>
                                        <p:strVal val="visible"/>
                                      </p:to>
                                    </p:se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of a matrix</a:t>
            </a:r>
          </a:p>
        </p:txBody>
      </p:sp>
      <p:pic>
        <p:nvPicPr>
          <p:cNvPr id="4" name="Picture 3">
            <a:extLst>
              <a:ext uri="{FF2B5EF4-FFF2-40B4-BE49-F238E27FC236}">
                <a16:creationId xmlns:a16="http://schemas.microsoft.com/office/drawing/2014/main" id="{1F56F420-A1A9-4963-860C-B8F484DF8F32}"/>
              </a:ext>
            </a:extLst>
          </p:cNvPr>
          <p:cNvPicPr>
            <a:picLocks noChangeAspect="1"/>
          </p:cNvPicPr>
          <p:nvPr/>
        </p:nvPicPr>
        <p:blipFill rotWithShape="1">
          <a:blip r:embed="rId2"/>
          <a:srcRect l="4330"/>
          <a:stretch/>
        </p:blipFill>
        <p:spPr>
          <a:xfrm>
            <a:off x="197961" y="2172575"/>
            <a:ext cx="5333880" cy="2026441"/>
          </a:xfrm>
          <a:prstGeom prst="rect">
            <a:avLst/>
          </a:prstGeom>
        </p:spPr>
      </p:pic>
      <p:pic>
        <p:nvPicPr>
          <p:cNvPr id="6" name="Picture 5">
            <a:extLst>
              <a:ext uri="{FF2B5EF4-FFF2-40B4-BE49-F238E27FC236}">
                <a16:creationId xmlns:a16="http://schemas.microsoft.com/office/drawing/2014/main" id="{B93A5F91-3233-4F9E-AF46-2504321E125D}"/>
              </a:ext>
            </a:extLst>
          </p:cNvPr>
          <p:cNvPicPr>
            <a:picLocks noChangeAspect="1"/>
          </p:cNvPicPr>
          <p:nvPr/>
        </p:nvPicPr>
        <p:blipFill rotWithShape="1">
          <a:blip r:embed="rId3"/>
          <a:srcRect l="39897"/>
          <a:stretch/>
        </p:blipFill>
        <p:spPr>
          <a:xfrm>
            <a:off x="5566840" y="2190155"/>
            <a:ext cx="3350918" cy="1983563"/>
          </a:xfrm>
          <a:prstGeom prst="rect">
            <a:avLst/>
          </a:prstGeom>
        </p:spPr>
      </p:pic>
      <p:cxnSp>
        <p:nvCxnSpPr>
          <p:cNvPr id="15" name="Straight Arrow Connector 14">
            <a:extLst>
              <a:ext uri="{FF2B5EF4-FFF2-40B4-BE49-F238E27FC236}">
                <a16:creationId xmlns:a16="http://schemas.microsoft.com/office/drawing/2014/main" id="{E78FE9E5-C723-40F3-B351-9F6B16F96657}"/>
              </a:ext>
            </a:extLst>
          </p:cNvPr>
          <p:cNvCxnSpPr/>
          <p:nvPr/>
        </p:nvCxnSpPr>
        <p:spPr>
          <a:xfrm>
            <a:off x="1216058" y="318916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BA7C4BB-C023-4956-A193-7D16969096C3}"/>
              </a:ext>
            </a:extLst>
          </p:cNvPr>
          <p:cNvCxnSpPr/>
          <p:nvPr/>
        </p:nvCxnSpPr>
        <p:spPr>
          <a:xfrm flipV="1">
            <a:off x="1221609" y="2287994"/>
            <a:ext cx="0" cy="8939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7B59193-538D-45B1-B1B3-7345689456DB}"/>
              </a:ext>
            </a:extLst>
          </p:cNvPr>
          <p:cNvCxnSpPr>
            <a:cxnSpLocks/>
          </p:cNvCxnSpPr>
          <p:nvPr/>
        </p:nvCxnSpPr>
        <p:spPr>
          <a:xfrm flipV="1">
            <a:off x="4545366" y="2716895"/>
            <a:ext cx="471184" cy="47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89AD68D-ADB2-4B07-9CDD-6E26E81E32A4}"/>
              </a:ext>
            </a:extLst>
          </p:cNvPr>
          <p:cNvCxnSpPr>
            <a:cxnSpLocks/>
          </p:cNvCxnSpPr>
          <p:nvPr/>
        </p:nvCxnSpPr>
        <p:spPr>
          <a:xfrm flipH="1" flipV="1">
            <a:off x="4084079" y="2716894"/>
            <a:ext cx="461287" cy="4650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175F2B1-3C8E-479A-81B3-F97AA20B04B7}"/>
              </a:ext>
            </a:extLst>
          </p:cNvPr>
          <p:cNvCxnSpPr/>
          <p:nvPr/>
        </p:nvCxnSpPr>
        <p:spPr>
          <a:xfrm>
            <a:off x="7941419" y="3181734"/>
            <a:ext cx="91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8692874-A404-4083-964C-9B9F3316C314}"/>
              </a:ext>
            </a:extLst>
          </p:cNvPr>
          <p:cNvCxnSpPr/>
          <p:nvPr/>
        </p:nvCxnSpPr>
        <p:spPr>
          <a:xfrm flipV="1">
            <a:off x="7946970" y="2280564"/>
            <a:ext cx="0" cy="8939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AEF42F9-F795-4F87-AAC4-89BB0270CF5C}"/>
              </a:ext>
            </a:extLst>
          </p:cNvPr>
          <p:cNvSpPr txBox="1"/>
          <p:nvPr/>
        </p:nvSpPr>
        <p:spPr>
          <a:xfrm>
            <a:off x="536331" y="811658"/>
            <a:ext cx="7121693" cy="369332"/>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inverse of a matrix reverses the transformation applied to any vector.</a:t>
            </a:r>
          </a:p>
        </p:txBody>
      </p:sp>
    </p:spTree>
    <p:extLst>
      <p:ext uri="{BB962C8B-B14F-4D97-AF65-F5344CB8AC3E}">
        <p14:creationId xmlns:p14="http://schemas.microsoft.com/office/powerpoint/2010/main" val="128589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 name="Picture 1074" descr="Screen Clipping">
            <a:extLst>
              <a:ext uri="{FF2B5EF4-FFF2-40B4-BE49-F238E27FC236}">
                <a16:creationId xmlns:a16="http://schemas.microsoft.com/office/drawing/2014/main" id="{3D4B74F6-46CA-4F17-8FA8-73D3574B8F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02" y="1159843"/>
            <a:ext cx="4808085" cy="4869257"/>
          </a:xfrm>
          <a:prstGeom prst="rect">
            <a:avLst/>
          </a:prstGeom>
        </p:spPr>
      </p:pic>
      <p:sp>
        <p:nvSpPr>
          <p:cNvPr id="2" name="Title 1">
            <a:extLst>
              <a:ext uri="{FF2B5EF4-FFF2-40B4-BE49-F238E27FC236}">
                <a16:creationId xmlns:a16="http://schemas.microsoft.com/office/drawing/2014/main" id="{969F6125-5B6E-4A4E-A3B1-85F459D996E7}"/>
              </a:ext>
            </a:extLst>
          </p:cNvPr>
          <p:cNvSpPr>
            <a:spLocks noGrp="1"/>
          </p:cNvSpPr>
          <p:nvPr>
            <p:ph type="title"/>
          </p:nvPr>
        </p:nvSpPr>
        <p:spPr/>
        <p:txBody>
          <a:bodyPr/>
          <a:lstStyle/>
          <a:p>
            <a:r>
              <a:rPr lang="en-US" dirty="0"/>
              <a:t>Standard binormal distribution and point cloud</a:t>
            </a:r>
          </a:p>
        </p:txBody>
      </p:sp>
      <p:sp>
        <p:nvSpPr>
          <p:cNvPr id="8" name="TextBox 7">
            <a:extLst>
              <a:ext uri="{FF2B5EF4-FFF2-40B4-BE49-F238E27FC236}">
                <a16:creationId xmlns:a16="http://schemas.microsoft.com/office/drawing/2014/main" id="{2C05CD87-22A1-429D-BDDD-49C951FBA96B}"/>
              </a:ext>
            </a:extLst>
          </p:cNvPr>
          <p:cNvSpPr txBox="1"/>
          <p:nvPr/>
        </p:nvSpPr>
        <p:spPr>
          <a:xfrm>
            <a:off x="219202" y="638206"/>
            <a:ext cx="4025245" cy="486287"/>
          </a:xfrm>
          <a:prstGeom prst="rect">
            <a:avLst/>
          </a:prstGeom>
          <a:solidFill>
            <a:schemeClr val="tx1"/>
          </a:solidFill>
        </p:spPr>
        <p:txBody>
          <a:bodyPr wrap="square" tIns="27432" bIns="2743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Normally distributed random points with each co-ordinate having mean 0 and standard deviation 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067FE77-2C14-408F-A125-D2BA178636FE}"/>
                  </a:ext>
                </a:extLst>
              </p:cNvPr>
              <p:cNvSpPr txBox="1"/>
              <p:nvPr/>
            </p:nvSpPr>
            <p:spPr>
              <a:xfrm>
                <a:off x="5168741" y="2094560"/>
                <a:ext cx="3909271" cy="2466253"/>
              </a:xfrm>
              <a:prstGeom prst="rect">
                <a:avLst/>
              </a:prstGeom>
              <a:solidFill>
                <a:schemeClr val="bg1"/>
              </a:solidFill>
              <a:ln>
                <a:solidFill>
                  <a:schemeClr val="tx1"/>
                </a:solidFill>
              </a:ln>
            </p:spPr>
            <p:txBody>
              <a:bodyPr wrap="square" lIns="91440" tIns="91440" rIns="91440" bIns="9144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density at the point</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𝐱</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mr>
                        </m:m>
                      </m:e>
                    </m:d>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ad>
                                <m:radPr>
                                  <m:degHide m:val="on"/>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𝜋</m:t>
                                  </m:r>
                                </m:e>
                              </m:rad>
                            </m:den>
                          </m:f>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sSubSup>
                                <m:sSub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p>
                              </m:sSubSup>
                            </m:sup>
                          </m:sSup>
                        </m:e>
                      </m:d>
                      <m:d>
                        <m:d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ad>
                                <m:radPr>
                                  <m:degHide m:val="on"/>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𝜋</m:t>
                                  </m:r>
                                </m:e>
                              </m:rad>
                            </m:den>
                          </m:f>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sSubSup>
                                <m:sSub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b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2</m:t>
                                  </m:r>
                                </m:sub>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sup>
                              </m:sSubSup>
                            </m:sup>
                          </m:sSup>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This can also be written as</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𝜋</m:t>
                          </m:r>
                        </m:den>
                      </m:f>
                      <m:sSup>
                        <m:sSup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r>
                            <a:rPr kumimoji="0" lang="en-US" sz="18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US" sz="18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𝐱</m:t>
                          </m:r>
                          <m:sSup>
                            <m:sSupPr>
                              <m:ctrlPr>
                                <a:rPr kumimoji="0" lang="en-US" sz="18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US" sz="1800" b="1"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𝐱</m:t>
                              </m:r>
                            </m:e>
                            <m:sup>
                              <m:r>
                                <a:rPr kumimoji="0" lang="en-US" sz="1800" b="1" i="0"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D067FE77-2C14-408F-A125-D2BA178636FE}"/>
                  </a:ext>
                </a:extLst>
              </p:cNvPr>
              <p:cNvSpPr txBox="1">
                <a:spLocks noRot="1" noChangeAspect="1" noMove="1" noResize="1" noEditPoints="1" noAdjustHandles="1" noChangeArrowheads="1" noChangeShapeType="1" noTextEdit="1"/>
              </p:cNvSpPr>
              <p:nvPr/>
            </p:nvSpPr>
            <p:spPr>
              <a:xfrm>
                <a:off x="5168741" y="2094560"/>
                <a:ext cx="3909271" cy="2466253"/>
              </a:xfrm>
              <a:prstGeom prst="rect">
                <a:avLst/>
              </a:prstGeom>
              <a:blipFill>
                <a:blip r:embed="rId3"/>
                <a:stretch>
                  <a:fillRect l="-1244" r="-108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1A9236-6033-4683-8F03-C270FDC79146}"/>
                  </a:ext>
                </a:extLst>
              </p:cNvPr>
              <p:cNvSpPr txBox="1"/>
              <p:nvPr/>
            </p:nvSpPr>
            <p:spPr>
              <a:xfrm>
                <a:off x="3513961" y="2658314"/>
                <a:ext cx="1328825" cy="276999"/>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𝐱</m:t>
                      </m:r>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d>
                        <m:dPr>
                          <m:begChr m:val="["/>
                          <m:endChr m:val="]"/>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m>
                            <m:mPr>
                              <m:mcs>
                                <m:mc>
                                  <m:mcPr>
                                    <m:count m:val="2"/>
                                    <m:mcJc m:val="center"/>
                                  </m:mcPr>
                                </m:mc>
                              </m:mcs>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mPr>
                            <m:mr>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e>
                                <m:sSub>
                                  <m:sSub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𝑥</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e>
                            </m:mr>
                          </m:m>
                        </m:e>
                      </m:d>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CF1A9236-6033-4683-8F03-C270FDC79146}"/>
                  </a:ext>
                </a:extLst>
              </p:cNvPr>
              <p:cNvSpPr txBox="1">
                <a:spLocks noRot="1" noChangeAspect="1" noMove="1" noResize="1" noEditPoints="1" noAdjustHandles="1" noChangeArrowheads="1" noChangeShapeType="1" noTextEdit="1"/>
              </p:cNvSpPr>
              <p:nvPr/>
            </p:nvSpPr>
            <p:spPr>
              <a:xfrm>
                <a:off x="3513961" y="2658314"/>
                <a:ext cx="1328825" cy="276999"/>
              </a:xfrm>
              <a:prstGeom prst="rect">
                <a:avLst/>
              </a:prstGeom>
              <a:blipFill>
                <a:blip r:embed="rId4"/>
                <a:stretch>
                  <a:fillRect l="-1835" b="-217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4963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05D75570-7C8E-46F4-865E-AAFB26DB217F}"/>
              </a:ext>
            </a:extLst>
          </p:cNvPr>
          <p:cNvGrpSpPr/>
          <p:nvPr/>
        </p:nvGrpSpPr>
        <p:grpSpPr>
          <a:xfrm>
            <a:off x="340788" y="4699456"/>
            <a:ext cx="8462419" cy="1434175"/>
            <a:chOff x="340788" y="4699456"/>
            <a:chExt cx="8462419" cy="1434175"/>
          </a:xfrm>
        </p:grpSpPr>
        <p:sp>
          <p:nvSpPr>
            <p:cNvPr id="21" name="Rectangle 20">
              <a:extLst>
                <a:ext uri="{FF2B5EF4-FFF2-40B4-BE49-F238E27FC236}">
                  <a16:creationId xmlns:a16="http://schemas.microsoft.com/office/drawing/2014/main" id="{9BD9ED73-F207-4876-8C75-7F039B44786A}"/>
                </a:ext>
              </a:extLst>
            </p:cNvPr>
            <p:cNvSpPr/>
            <p:nvPr/>
          </p:nvSpPr>
          <p:spPr>
            <a:xfrm>
              <a:off x="7110413" y="5591960"/>
              <a:ext cx="540544" cy="4807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E1A1B7DB-6D8B-4D4D-B52D-944B6A5CFD96}"/>
                </a:ext>
              </a:extLst>
            </p:cNvPr>
            <p:cNvSpPr/>
            <p:nvPr/>
          </p:nvSpPr>
          <p:spPr>
            <a:xfrm>
              <a:off x="6272212" y="5591961"/>
              <a:ext cx="461963" cy="4807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8FCEE68-B8EC-4C0B-B8C8-20AA4541125E}"/>
                </a:ext>
              </a:extLst>
            </p:cNvPr>
            <p:cNvSpPr/>
            <p:nvPr/>
          </p:nvSpPr>
          <p:spPr>
            <a:xfrm>
              <a:off x="4336330" y="4930219"/>
              <a:ext cx="1084082" cy="48076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BE24E13-9889-4920-9168-1CB108E65673}"/>
                    </a:ext>
                  </a:extLst>
                </p:cNvPr>
                <p:cNvSpPr txBox="1"/>
                <p:nvPr/>
              </p:nvSpPr>
              <p:spPr>
                <a:xfrm>
                  <a:off x="340788" y="4699456"/>
                  <a:ext cx="8462419" cy="1434175"/>
                </a:xfrm>
                <a:prstGeom prst="rect">
                  <a:avLst/>
                </a:prstGeom>
                <a:noFill/>
                <a:ln>
                  <a:solidFill>
                    <a:schemeClr val="tx1"/>
                  </a:solidFill>
                </a:ln>
              </p:spPr>
              <p:txBody>
                <a:bodyPr wrap="square" lIns="91440" tIns="91440" rIns="91440" bIns="91440"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covariance matrix before transformation is  </a:t>
                  </a:r>
                  <a14:m>
                    <m:oMath xmlns:m="http://schemas.openxmlformats.org/officeDocument/2006/math">
                      <m:f>
                        <m:f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en>
                      </m:f>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sup>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𝐼</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(Identity matrix). The covariance matrix after transformation by the matrix </a:t>
                  </a:r>
                  <a14:m>
                    <m:oMath xmlns:m="http://schemas.openxmlformats.org/officeDocument/2006/math">
                      <m:r>
                        <a:rPr kumimoji="0" lang="en-US"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oMath>
                  </a14:m>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is</a:t>
                  </a:r>
                  <a14:m>
                    <m:oMath xmlns:m="http://schemas.openxmlformats.org/officeDocument/2006/math">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den>
                      </m:f>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𝑋𝐴</m:t>
                              </m:r>
                            </m:e>
                          </m:d>
                        </m:e>
                        <m:sup>
                          <m:r>
                            <m:rPr>
                              <m:sty m:val="p"/>
                            </m:r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d>
                        <m:d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𝑋𝐴</m:t>
                          </m:r>
                        </m:e>
                      </m:d>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𝑁</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den>
                      </m:f>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sup>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e>
                        <m:sup>
                          <m:r>
                            <m:rPr>
                              <m:sty m:val="p"/>
                            </m:rPr>
                            <a:rPr kumimoji="0" lang="en-US" sz="20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𝑋</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m:rPr>
                              <m:sty m:val="p"/>
                            </m:rP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T</m:t>
                          </m:r>
                        </m:sup>
                      </m:sSup>
                    </m:oMath>
                  </a14:m>
                  <a: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A</a:t>
                  </a:r>
                </a:p>
              </p:txBody>
            </p:sp>
          </mc:Choice>
          <mc:Fallback xmlns="">
            <p:sp>
              <p:nvSpPr>
                <p:cNvPr id="19" name="TextBox 18">
                  <a:extLst>
                    <a:ext uri="{FF2B5EF4-FFF2-40B4-BE49-F238E27FC236}">
                      <a16:creationId xmlns:a16="http://schemas.microsoft.com/office/drawing/2014/main" id="{9BE24E13-9889-4920-9168-1CB108E65673}"/>
                    </a:ext>
                  </a:extLst>
                </p:cNvPr>
                <p:cNvSpPr txBox="1">
                  <a:spLocks noRot="1" noChangeAspect="1" noMove="1" noResize="1" noEditPoints="1" noAdjustHandles="1" noChangeArrowheads="1" noChangeShapeType="1" noTextEdit="1"/>
                </p:cNvSpPr>
                <p:nvPr/>
              </p:nvSpPr>
              <p:spPr>
                <a:xfrm>
                  <a:off x="340788" y="4699456"/>
                  <a:ext cx="8462419" cy="1434175"/>
                </a:xfrm>
                <a:prstGeom prst="rect">
                  <a:avLst/>
                </a:prstGeom>
                <a:blipFill>
                  <a:blip r:embed="rId2"/>
                  <a:stretch>
                    <a:fillRect l="-360"/>
                  </a:stretch>
                </a:blipFill>
                <a:ln>
                  <a:solidFill>
                    <a:schemeClr val="tx1"/>
                  </a:solidFill>
                </a:ln>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B932B2BB-3340-473C-B912-9A8F5C8C394B}"/>
              </a:ext>
            </a:extLst>
          </p:cNvPr>
          <p:cNvSpPr>
            <a:spLocks noGrp="1"/>
          </p:cNvSpPr>
          <p:nvPr>
            <p:ph type="title"/>
          </p:nvPr>
        </p:nvSpPr>
        <p:spPr/>
        <p:txBody>
          <a:bodyPr/>
          <a:lstStyle/>
          <a:p>
            <a:r>
              <a:rPr lang="en-US" dirty="0"/>
              <a:t>Covariance matrix after linear transformation</a:t>
            </a:r>
          </a:p>
        </p:txBody>
      </p:sp>
      <p:grpSp>
        <p:nvGrpSpPr>
          <p:cNvPr id="18" name="Group 17">
            <a:extLst>
              <a:ext uri="{FF2B5EF4-FFF2-40B4-BE49-F238E27FC236}">
                <a16:creationId xmlns:a16="http://schemas.microsoft.com/office/drawing/2014/main" id="{86FF1559-4889-477D-A405-0A1759F2C48A}"/>
              </a:ext>
            </a:extLst>
          </p:cNvPr>
          <p:cNvGrpSpPr/>
          <p:nvPr/>
        </p:nvGrpSpPr>
        <p:grpSpPr>
          <a:xfrm>
            <a:off x="89554" y="724369"/>
            <a:ext cx="8964891" cy="3876428"/>
            <a:chOff x="89554" y="724369"/>
            <a:chExt cx="8964891" cy="3876428"/>
          </a:xfrm>
        </p:grpSpPr>
        <p:pic>
          <p:nvPicPr>
            <p:cNvPr id="15" name="Picture 14" descr="Screen Clipping">
              <a:extLst>
                <a:ext uri="{FF2B5EF4-FFF2-40B4-BE49-F238E27FC236}">
                  <a16:creationId xmlns:a16="http://schemas.microsoft.com/office/drawing/2014/main" id="{784697A8-AAC6-4D3E-B31C-6283EF89A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4" y="1192585"/>
              <a:ext cx="8964891" cy="3408212"/>
            </a:xfrm>
            <a:prstGeom prst="rect">
              <a:avLst/>
            </a:prstGeom>
          </p:spPr>
        </p:pic>
        <p:sp>
          <p:nvSpPr>
            <p:cNvPr id="16" name="TextBox 15">
              <a:extLst>
                <a:ext uri="{FF2B5EF4-FFF2-40B4-BE49-F238E27FC236}">
                  <a16:creationId xmlns:a16="http://schemas.microsoft.com/office/drawing/2014/main" id="{A1CB2226-E6FF-4B61-9480-A573D7CD7C81}"/>
                </a:ext>
              </a:extLst>
            </p:cNvPr>
            <p:cNvSpPr txBox="1"/>
            <p:nvPr/>
          </p:nvSpPr>
          <p:spPr>
            <a:xfrm>
              <a:off x="108427" y="724369"/>
              <a:ext cx="3335933" cy="486287"/>
            </a:xfrm>
            <a:prstGeom prst="rect">
              <a:avLst/>
            </a:prstGeom>
            <a:solidFill>
              <a:schemeClr val="tx1"/>
            </a:solidFill>
          </p:spPr>
          <p:txBody>
            <a:bodyPr wrap="square" tIns="27432" bIns="2743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The covariance matrix of this distribution is the identity matrix</a:t>
              </a:r>
            </a:p>
          </p:txBody>
        </p:sp>
        <p:sp>
          <p:nvSpPr>
            <p:cNvPr id="17" name="TextBox 16">
              <a:extLst>
                <a:ext uri="{FF2B5EF4-FFF2-40B4-BE49-F238E27FC236}">
                  <a16:creationId xmlns:a16="http://schemas.microsoft.com/office/drawing/2014/main" id="{1A01A6C5-9C22-4E98-A61B-DAD74A48FA57}"/>
                </a:ext>
              </a:extLst>
            </p:cNvPr>
            <p:cNvSpPr txBox="1"/>
            <p:nvPr/>
          </p:nvSpPr>
          <p:spPr>
            <a:xfrm>
              <a:off x="5688798" y="752664"/>
              <a:ext cx="3335932" cy="486287"/>
            </a:xfrm>
            <a:prstGeom prst="rect">
              <a:avLst/>
            </a:prstGeom>
            <a:solidFill>
              <a:schemeClr val="tx1"/>
            </a:solidFill>
          </p:spPr>
          <p:txBody>
            <a:bodyPr wrap="square" tIns="27432" bIns="2743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969"/>
                  </a:solidFill>
                  <a:effectLst/>
                  <a:uLnTx/>
                  <a:uFillTx/>
                  <a:latin typeface="Calibri" panose="020F0502020204030204"/>
                  <a:ea typeface="+mn-ea"/>
                  <a:cs typeface="+mn-cs"/>
                </a:rPr>
                <a:t>What is the covariance matrix of this distribution?</a:t>
              </a:r>
            </a:p>
          </p:txBody>
        </p:sp>
      </p:gr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DF48EF8D-5EAF-442A-BF69-901DFAC82830}"/>
                  </a:ext>
                </a:extLst>
              </p:cNvPr>
              <p:cNvSpPr/>
              <p:nvPr/>
            </p:nvSpPr>
            <p:spPr>
              <a:xfrm>
                <a:off x="5688798" y="1238951"/>
                <a:ext cx="3335932" cy="274627"/>
              </a:xfrm>
              <a:prstGeom prst="rect">
                <a:avLst/>
              </a:prstGeom>
              <a:solidFill>
                <a:schemeClr val="tx1"/>
              </a:solidFill>
            </p:spPr>
            <p:txBody>
              <a:bodyPr wrap="square" tIns="27432" bIns="2743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6969"/>
                    </a:solidFill>
                    <a:effectLst/>
                    <a:uLnTx/>
                    <a:uFillTx/>
                    <a:latin typeface="Calibri" panose="020F0502020204030204"/>
                    <a:ea typeface="+mn-ea"/>
                    <a:cs typeface="+mn-cs"/>
                  </a:rPr>
                  <a:t>Answer: Covariance matrix </a:t>
                </a:r>
                <a14:m>
                  <m:oMath xmlns:m="http://schemas.openxmlformats.org/officeDocument/2006/math">
                    <m:sSup>
                      <m:sSupPr>
                        <m:ctrlPr>
                          <a:rPr kumimoji="0" lang="en-US" sz="1400" b="1" i="1" u="none" strike="noStrike" kern="1200" cap="none" spc="0" normalizeH="0" baseline="0" noProof="0">
                            <a:ln>
                              <a:noFill/>
                            </a:ln>
                            <a:solidFill>
                              <a:srgbClr val="FF6969"/>
                            </a:solidFill>
                            <a:effectLst/>
                            <a:uLnTx/>
                            <a:uFillTx/>
                            <a:latin typeface="Cambria Math" panose="02040503050406030204" pitchFamily="18" charset="0"/>
                            <a:ea typeface="+mn-ea"/>
                            <a:cs typeface="+mn-cs"/>
                          </a:rPr>
                        </m:ctrlPr>
                      </m:sSupPr>
                      <m:e>
                        <m:r>
                          <a:rPr kumimoji="0" lang="el-GR" sz="1400" b="1" i="1" u="none" strike="noStrike" kern="1200" cap="none" spc="0" normalizeH="0" baseline="0" noProof="0">
                            <a:ln>
                              <a:noFill/>
                            </a:ln>
                            <a:solidFill>
                              <a:srgbClr val="FF6969"/>
                            </a:solidFill>
                            <a:effectLst/>
                            <a:uLnTx/>
                            <a:uFillTx/>
                            <a:latin typeface="Cambria Math" panose="02040503050406030204" pitchFamily="18" charset="0"/>
                            <a:ea typeface="+mn-ea"/>
                            <a:cs typeface="+mn-cs"/>
                          </a:rPr>
                          <m:t>𝚺</m:t>
                        </m:r>
                        <m:r>
                          <a:rPr kumimoji="0" lang="en-US" sz="1400" b="1" i="0" u="none" strike="noStrike" kern="1200" cap="none" spc="0" normalizeH="0" baseline="0" noProof="0">
                            <a:ln>
                              <a:noFill/>
                            </a:ln>
                            <a:solidFill>
                              <a:srgbClr val="FF6969"/>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srgbClr val="FF6969"/>
                            </a:solidFill>
                            <a:effectLst/>
                            <a:uLnTx/>
                            <a:uFillTx/>
                            <a:latin typeface="Cambria Math" panose="02040503050406030204" pitchFamily="18" charset="0"/>
                            <a:ea typeface="+mn-ea"/>
                            <a:cs typeface="+mn-cs"/>
                          </a:rPr>
                          <m:t>𝑨</m:t>
                        </m:r>
                      </m:e>
                      <m:sup>
                        <m:r>
                          <a:rPr kumimoji="0" lang="en-US" sz="1400" b="1" i="1" u="none" strike="noStrike" kern="1200" cap="none" spc="0" normalizeH="0" baseline="0" noProof="0">
                            <a:ln>
                              <a:noFill/>
                            </a:ln>
                            <a:solidFill>
                              <a:srgbClr val="FF6969"/>
                            </a:solidFill>
                            <a:effectLst/>
                            <a:uLnTx/>
                            <a:uFillTx/>
                            <a:latin typeface="Cambria Math" panose="02040503050406030204" pitchFamily="18" charset="0"/>
                            <a:ea typeface="+mn-ea"/>
                            <a:cs typeface="+mn-cs"/>
                          </a:rPr>
                          <m:t>𝐓</m:t>
                        </m:r>
                      </m:sup>
                    </m:sSup>
                  </m:oMath>
                </a14:m>
                <a:r>
                  <a:rPr kumimoji="0" lang="en-US" sz="1400" b="1" i="0" u="none" strike="noStrike" kern="1200" cap="none" spc="0" normalizeH="0" baseline="0" noProof="0" dirty="0">
                    <a:ln>
                      <a:noFill/>
                    </a:ln>
                    <a:solidFill>
                      <a:srgbClr val="FF6969"/>
                    </a:solidFill>
                    <a:effectLst/>
                    <a:uLnTx/>
                    <a:uFillTx/>
                    <a:latin typeface="Calibri" panose="020F0502020204030204"/>
                    <a:ea typeface="+mn-ea"/>
                    <a:cs typeface="+mn-cs"/>
                  </a:rPr>
                  <a:t>A</a:t>
                </a:r>
              </a:p>
            </p:txBody>
          </p:sp>
        </mc:Choice>
        <mc:Fallback xmlns="">
          <p:sp>
            <p:nvSpPr>
              <p:cNvPr id="26" name="Rectangle 25">
                <a:extLst>
                  <a:ext uri="{FF2B5EF4-FFF2-40B4-BE49-F238E27FC236}">
                    <a16:creationId xmlns:a16="http://schemas.microsoft.com/office/drawing/2014/main" id="{DF48EF8D-5EAF-442A-BF69-901DFAC82830}"/>
                  </a:ext>
                </a:extLst>
              </p:cNvPr>
              <p:cNvSpPr>
                <a:spLocks noRot="1" noChangeAspect="1" noMove="1" noResize="1" noEditPoints="1" noAdjustHandles="1" noChangeArrowheads="1" noChangeShapeType="1" noTextEdit="1"/>
              </p:cNvSpPr>
              <p:nvPr/>
            </p:nvSpPr>
            <p:spPr>
              <a:xfrm>
                <a:off x="5688798" y="1238951"/>
                <a:ext cx="3335932" cy="274627"/>
              </a:xfrm>
              <a:prstGeom prst="rect">
                <a:avLst/>
              </a:prstGeom>
              <a:blipFill>
                <a:blip r:embed="rId4"/>
                <a:stretch>
                  <a:fillRect l="-548" t="-8889" b="-31111"/>
                </a:stretch>
              </a:blipFill>
            </p:spPr>
            <p:txBody>
              <a:bodyPr/>
              <a:lstStyle/>
              <a:p>
                <a:r>
                  <a:rPr lang="en-US">
                    <a:noFill/>
                  </a:rPr>
                  <a:t> </a:t>
                </a:r>
              </a:p>
            </p:txBody>
          </p:sp>
        </mc:Fallback>
      </mc:AlternateContent>
    </p:spTree>
    <p:extLst>
      <p:ext uri="{BB962C8B-B14F-4D97-AF65-F5344CB8AC3E}">
        <p14:creationId xmlns:p14="http://schemas.microsoft.com/office/powerpoint/2010/main" val="397760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0904EA0-392C-41AA-BA92-CBAA602F0EE5}"/>
                  </a:ext>
                </a:extLst>
              </p:cNvPr>
              <p:cNvSpPr>
                <a:spLocks noGrp="1"/>
              </p:cNvSpPr>
              <p:nvPr>
                <p:ph type="title"/>
              </p:nvPr>
            </p:nvSpPr>
            <p:spPr/>
            <p:txBody>
              <a:bodyPr/>
              <a:lstStyle/>
              <a:p>
                <a:r>
                  <a:rPr lang="en-US" dirty="0"/>
                  <a:t>Inverse image of given point </a:t>
                </a:r>
                <a14:m>
                  <m:oMath xmlns:m="http://schemas.openxmlformats.org/officeDocument/2006/math">
                    <m:r>
                      <a:rPr lang="en-US">
                        <a:solidFill>
                          <a:srgbClr val="FF0000"/>
                        </a:solidFill>
                        <a:latin typeface="Cambria Math" panose="02040503050406030204" pitchFamily="18" charset="0"/>
                      </a:rPr>
                      <m:t>𝐱</m:t>
                    </m:r>
                  </m:oMath>
                </a14:m>
                <a:endParaRPr lang="en-US" dirty="0"/>
              </a:p>
            </p:txBody>
          </p:sp>
        </mc:Choice>
        <mc:Fallback xmlns="">
          <p:sp>
            <p:nvSpPr>
              <p:cNvPr id="2" name="Title 1">
                <a:extLst>
                  <a:ext uri="{FF2B5EF4-FFF2-40B4-BE49-F238E27FC236}">
                    <a16:creationId xmlns:a16="http://schemas.microsoft.com/office/drawing/2014/main" id="{40904EA0-392C-41AA-BA92-CBAA602F0EE5}"/>
                  </a:ext>
                </a:extLst>
              </p:cNvPr>
              <p:cNvSpPr>
                <a:spLocks noGrp="1" noRot="1" noChangeAspect="1" noMove="1" noResize="1" noEditPoints="1" noAdjustHandles="1" noChangeArrowheads="1" noChangeShapeType="1" noTextEdit="1"/>
              </p:cNvSpPr>
              <p:nvPr>
                <p:ph type="title"/>
              </p:nvPr>
            </p:nvSpPr>
            <p:spPr>
              <a:blipFill>
                <a:blip r:embed="rId2"/>
                <a:stretch>
                  <a:fillRect l="-1333" t="-23684" b="-39474"/>
                </a:stretch>
              </a:blipFill>
            </p:spPr>
            <p:txBody>
              <a:bodyPr/>
              <a:lstStyle/>
              <a:p>
                <a:r>
                  <a:rPr lang="en-US">
                    <a:noFill/>
                  </a:rPr>
                  <a:t> </a:t>
                </a:r>
              </a:p>
            </p:txBody>
          </p:sp>
        </mc:Fallback>
      </mc:AlternateContent>
      <p:pic>
        <p:nvPicPr>
          <p:cNvPr id="3" name="Picture 2" descr="Screen Clipping">
            <a:extLst>
              <a:ext uri="{FF2B5EF4-FFF2-40B4-BE49-F238E27FC236}">
                <a16:creationId xmlns:a16="http://schemas.microsoft.com/office/drawing/2014/main" id="{E5A2DBAB-07D0-49C2-A6E4-4A12BC0C9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0497"/>
            <a:ext cx="9144000" cy="348384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056310-E6DC-4106-A19E-003CE01CB2DE}"/>
                  </a:ext>
                </a:extLst>
              </p:cNvPr>
              <p:cNvSpPr txBox="1"/>
              <p:nvPr/>
            </p:nvSpPr>
            <p:spPr>
              <a:xfrm>
                <a:off x="8029399" y="1502974"/>
                <a:ext cx="986167" cy="270652"/>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𝐱</m:t>
                    </m:r>
                    <m:r>
                      <a:rPr kumimoji="0" lang="en-US" sz="1800" b="1"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 </m:t>
                    </m:r>
                  </m:oMath>
                </a14:m>
                <a:r>
                  <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rPr>
                  <a:t>(Given point)</a:t>
                </a:r>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4" name="TextBox 3">
                <a:extLst>
                  <a:ext uri="{FF2B5EF4-FFF2-40B4-BE49-F238E27FC236}">
                    <a16:creationId xmlns:a16="http://schemas.microsoft.com/office/drawing/2014/main" id="{D6056310-E6DC-4106-A19E-003CE01CB2DE}"/>
                  </a:ext>
                </a:extLst>
              </p:cNvPr>
              <p:cNvSpPr txBox="1">
                <a:spLocks noRot="1" noChangeAspect="1" noMove="1" noResize="1" noEditPoints="1" noAdjustHandles="1" noChangeArrowheads="1" noChangeShapeType="1" noTextEdit="1"/>
              </p:cNvSpPr>
              <p:nvPr/>
            </p:nvSpPr>
            <p:spPr>
              <a:xfrm>
                <a:off x="8029399" y="1502974"/>
                <a:ext cx="986167" cy="270652"/>
              </a:xfrm>
              <a:prstGeom prst="rect">
                <a:avLst/>
              </a:prstGeom>
              <a:blipFill>
                <a:blip r:embed="rId4"/>
                <a:stretch>
                  <a:fillRect l="-6173" r="-8642" b="-3181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66C480-A481-4E42-B37C-52C60BB57949}"/>
                  </a:ext>
                </a:extLst>
              </p:cNvPr>
              <p:cNvSpPr txBox="1"/>
              <p:nvPr/>
            </p:nvSpPr>
            <p:spPr>
              <a:xfrm>
                <a:off x="2346609" y="1340369"/>
                <a:ext cx="1611980" cy="283219"/>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14:m>
                  <m:oMath xmlns:m="http://schemas.openxmlformats.org/officeDocument/2006/math">
                    <m:r>
                      <a:rPr kumimoji="0" lang="en-US" sz="18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(Inverse image)</a:t>
                </a:r>
              </a:p>
            </p:txBody>
          </p:sp>
        </mc:Choice>
        <mc:Fallback xmlns="">
          <p:sp>
            <p:nvSpPr>
              <p:cNvPr id="5" name="TextBox 4">
                <a:extLst>
                  <a:ext uri="{FF2B5EF4-FFF2-40B4-BE49-F238E27FC236}">
                    <a16:creationId xmlns:a16="http://schemas.microsoft.com/office/drawing/2014/main" id="{F766C480-A481-4E42-B37C-52C60BB57949}"/>
                  </a:ext>
                </a:extLst>
              </p:cNvPr>
              <p:cNvSpPr txBox="1">
                <a:spLocks noRot="1" noChangeAspect="1" noMove="1" noResize="1" noEditPoints="1" noAdjustHandles="1" noChangeArrowheads="1" noChangeShapeType="1" noTextEdit="1"/>
              </p:cNvSpPr>
              <p:nvPr/>
            </p:nvSpPr>
            <p:spPr>
              <a:xfrm>
                <a:off x="2346609" y="1340369"/>
                <a:ext cx="1611980" cy="283219"/>
              </a:xfrm>
              <a:prstGeom prst="rect">
                <a:avLst/>
              </a:prstGeom>
              <a:blipFill>
                <a:blip r:embed="rId5"/>
                <a:stretch>
                  <a:fillRect l="-379" t="-4348" r="-4924" b="-2608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15665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0C5C-F6D7-4EA6-AED8-FA7E5164922B}"/>
              </a:ext>
            </a:extLst>
          </p:cNvPr>
          <p:cNvSpPr>
            <a:spLocks noGrp="1"/>
          </p:cNvSpPr>
          <p:nvPr>
            <p:ph type="title"/>
          </p:nvPr>
        </p:nvSpPr>
        <p:spPr/>
        <p:txBody>
          <a:bodyPr/>
          <a:lstStyle/>
          <a:p>
            <a:r>
              <a:rPr lang="en-US" dirty="0"/>
              <a:t>Inverse image of square of unit area</a:t>
            </a:r>
          </a:p>
        </p:txBody>
      </p:sp>
      <p:pic>
        <p:nvPicPr>
          <p:cNvPr id="4" name="Picture 3" descr="Screen Clipping">
            <a:extLst>
              <a:ext uri="{FF2B5EF4-FFF2-40B4-BE49-F238E27FC236}">
                <a16:creationId xmlns:a16="http://schemas.microsoft.com/office/drawing/2014/main" id="{669E6D59-DE96-460F-8D2B-6E750B096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0497"/>
            <a:ext cx="9144000" cy="3487193"/>
          </a:xfrm>
          <a:prstGeom prst="rect">
            <a:avLst/>
          </a:prstGeom>
        </p:spPr>
      </p:pic>
      <p:sp>
        <p:nvSpPr>
          <p:cNvPr id="5" name="TextBox 4">
            <a:extLst>
              <a:ext uri="{FF2B5EF4-FFF2-40B4-BE49-F238E27FC236}">
                <a16:creationId xmlns:a16="http://schemas.microsoft.com/office/drawing/2014/main" id="{CFB7E511-82FC-4509-AF8A-443622CCD585}"/>
              </a:ext>
            </a:extLst>
          </p:cNvPr>
          <p:cNvSpPr txBox="1"/>
          <p:nvPr/>
        </p:nvSpPr>
        <p:spPr>
          <a:xfrm>
            <a:off x="7576912" y="1391837"/>
            <a:ext cx="1391471" cy="215444"/>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Square of unit area</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17B331-1C29-4BB4-93AE-AB2E90C240CD}"/>
                  </a:ext>
                </a:extLst>
              </p:cNvPr>
              <p:cNvSpPr txBox="1"/>
              <p:nvPr/>
            </p:nvSpPr>
            <p:spPr>
              <a:xfrm>
                <a:off x="1422779" y="1053731"/>
                <a:ext cx="1942776" cy="338106"/>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Parallelogram of area </a:t>
                </a:r>
                <a14:m>
                  <m:oMath xmlns:m="http://schemas.openxmlformats.org/officeDocument/2006/math">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den>
                        </m:f>
                      </m:e>
                    </m:d>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017B331-1C29-4BB4-93AE-AB2E90C240CD}"/>
                  </a:ext>
                </a:extLst>
              </p:cNvPr>
              <p:cNvSpPr txBox="1">
                <a:spLocks noRot="1" noChangeAspect="1" noMove="1" noResize="1" noEditPoints="1" noAdjustHandles="1" noChangeArrowheads="1" noChangeShapeType="1" noTextEdit="1"/>
              </p:cNvSpPr>
              <p:nvPr/>
            </p:nvSpPr>
            <p:spPr>
              <a:xfrm>
                <a:off x="1422779" y="1053731"/>
                <a:ext cx="1942776" cy="338106"/>
              </a:xfrm>
              <a:prstGeom prst="rect">
                <a:avLst/>
              </a:prstGeom>
              <a:blipFill>
                <a:blip r:embed="rId3"/>
                <a:stretch>
                  <a:fillRect l="-5643" b="-14545"/>
                </a:stretch>
              </a:blipFill>
              <a:ln>
                <a:no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288056CD-4351-4A65-AADF-48E07B63F6CC}"/>
              </a:ext>
            </a:extLst>
          </p:cNvPr>
          <p:cNvSpPr txBox="1"/>
          <p:nvPr/>
        </p:nvSpPr>
        <p:spPr>
          <a:xfrm>
            <a:off x="1568037" y="4408187"/>
            <a:ext cx="6008875" cy="1292662"/>
          </a:xfrm>
          <a:prstGeom prst="rect">
            <a:avLst/>
          </a:prstGeom>
          <a:noFill/>
          <a:ln>
            <a:solidFill>
              <a:schemeClr val="tx1"/>
            </a:solidFill>
          </a:ln>
        </p:spPr>
        <p:txBody>
          <a:bodyPr wrap="square" lIns="91440" tIns="91440" rIns="91440" bIns="91440"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The number of points inside the square equals the number of points inside the parallelogram</a:t>
            </a:r>
            <a:endParaRPr kumimoji="0" lang="en-US" sz="3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p:spTree>
    <p:extLst>
      <p:ext uri="{BB962C8B-B14F-4D97-AF65-F5344CB8AC3E}">
        <p14:creationId xmlns:p14="http://schemas.microsoft.com/office/powerpoint/2010/main" val="224163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0C5C-F6D7-4EA6-AED8-FA7E5164922B}"/>
              </a:ext>
            </a:extLst>
          </p:cNvPr>
          <p:cNvSpPr>
            <a:spLocks noGrp="1"/>
          </p:cNvSpPr>
          <p:nvPr>
            <p:ph type="title"/>
          </p:nvPr>
        </p:nvSpPr>
        <p:spPr/>
        <p:txBody>
          <a:bodyPr/>
          <a:lstStyle/>
          <a:p>
            <a:r>
              <a:rPr lang="en-US" dirty="0"/>
              <a:t>What is the number of points enclosed?</a:t>
            </a:r>
          </a:p>
        </p:txBody>
      </p:sp>
      <p:pic>
        <p:nvPicPr>
          <p:cNvPr id="4" name="Picture 3" descr="Screen Clipping">
            <a:extLst>
              <a:ext uri="{FF2B5EF4-FFF2-40B4-BE49-F238E27FC236}">
                <a16:creationId xmlns:a16="http://schemas.microsoft.com/office/drawing/2014/main" id="{669E6D59-DE96-460F-8D2B-6E750B096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0497"/>
            <a:ext cx="9144000" cy="3487193"/>
          </a:xfrm>
          <a:prstGeom prst="rect">
            <a:avLst/>
          </a:prstGeom>
        </p:spPr>
      </p:pic>
      <p:sp>
        <p:nvSpPr>
          <p:cNvPr id="5" name="TextBox 4">
            <a:extLst>
              <a:ext uri="{FF2B5EF4-FFF2-40B4-BE49-F238E27FC236}">
                <a16:creationId xmlns:a16="http://schemas.microsoft.com/office/drawing/2014/main" id="{CFB7E511-82FC-4509-AF8A-443622CCD585}"/>
              </a:ext>
            </a:extLst>
          </p:cNvPr>
          <p:cNvSpPr txBox="1"/>
          <p:nvPr/>
        </p:nvSpPr>
        <p:spPr>
          <a:xfrm>
            <a:off x="7576912" y="1391837"/>
            <a:ext cx="1391471" cy="215444"/>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Square of unit area</a:t>
            </a:r>
            <a:endPar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17B331-1C29-4BB4-93AE-AB2E90C240CD}"/>
                  </a:ext>
                </a:extLst>
              </p:cNvPr>
              <p:cNvSpPr txBox="1"/>
              <p:nvPr/>
            </p:nvSpPr>
            <p:spPr>
              <a:xfrm>
                <a:off x="1422779" y="1053731"/>
                <a:ext cx="1942776" cy="338106"/>
              </a:xfrm>
              <a:prstGeom prst="rect">
                <a:avLst/>
              </a:prstGeom>
              <a:solidFill>
                <a:srgbClr val="FFFFFF">
                  <a:alpha val="69804"/>
                </a:srgbClr>
              </a:solid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Parallelogram of area </a:t>
                </a:r>
                <a14:m>
                  <m:oMath xmlns:m="http://schemas.openxmlformats.org/officeDocument/2006/math">
                    <m:d>
                      <m:d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d>
                              <m:dPr>
                                <m:begChr m:val="|"/>
                                <m:endChr m:val="|"/>
                                <m:ctrlP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den>
                        </m:f>
                      </m:e>
                    </m:d>
                  </m:oMath>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TextBox 5">
                <a:extLst>
                  <a:ext uri="{FF2B5EF4-FFF2-40B4-BE49-F238E27FC236}">
                    <a16:creationId xmlns:a16="http://schemas.microsoft.com/office/drawing/2014/main" id="{8017B331-1C29-4BB4-93AE-AB2E90C240CD}"/>
                  </a:ext>
                </a:extLst>
              </p:cNvPr>
              <p:cNvSpPr txBox="1">
                <a:spLocks noRot="1" noChangeAspect="1" noMove="1" noResize="1" noEditPoints="1" noAdjustHandles="1" noChangeArrowheads="1" noChangeShapeType="1" noTextEdit="1"/>
              </p:cNvSpPr>
              <p:nvPr/>
            </p:nvSpPr>
            <p:spPr>
              <a:xfrm>
                <a:off x="1422779" y="1053731"/>
                <a:ext cx="1942776" cy="338106"/>
              </a:xfrm>
              <a:prstGeom prst="rect">
                <a:avLst/>
              </a:prstGeom>
              <a:blipFill>
                <a:blip r:embed="rId3"/>
                <a:stretch>
                  <a:fillRect l="-5643" b="-14545"/>
                </a:stretch>
              </a:blipFill>
              <a:ln>
                <a:no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D0F20D89-54DF-49CB-B04D-B2B28063AA0D}"/>
              </a:ext>
            </a:extLst>
          </p:cNvPr>
          <p:cNvGrpSpPr/>
          <p:nvPr/>
        </p:nvGrpSpPr>
        <p:grpSpPr>
          <a:xfrm>
            <a:off x="56557" y="4620360"/>
            <a:ext cx="3921553" cy="708977"/>
            <a:chOff x="56557" y="4620360"/>
            <a:chExt cx="3921553" cy="708977"/>
          </a:xfrm>
        </p:grpSpPr>
        <p:sp>
          <p:nvSpPr>
            <p:cNvPr id="11" name="TextBox 10">
              <a:extLst>
                <a:ext uri="{FF2B5EF4-FFF2-40B4-BE49-F238E27FC236}">
                  <a16:creationId xmlns:a16="http://schemas.microsoft.com/office/drawing/2014/main" id="{288056CD-4351-4A65-AADF-48E07B63F6CC}"/>
                </a:ext>
              </a:extLst>
            </p:cNvPr>
            <p:cNvSpPr txBox="1"/>
            <p:nvPr/>
          </p:nvSpPr>
          <p:spPr>
            <a:xfrm>
              <a:off x="56557" y="4623983"/>
              <a:ext cx="1116417" cy="701731"/>
            </a:xfrm>
            <a:prstGeom prst="rect">
              <a:avLst/>
            </a:prstGeom>
            <a:noFill/>
            <a:ln>
              <a:solidFill>
                <a:schemeClr val="tx1"/>
              </a:solid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Total number of points</a:t>
              </a: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p:sp>
          <p:nvSpPr>
            <p:cNvPr id="7" name="TextBox 6">
              <a:extLst>
                <a:ext uri="{FF2B5EF4-FFF2-40B4-BE49-F238E27FC236}">
                  <a16:creationId xmlns:a16="http://schemas.microsoft.com/office/drawing/2014/main" id="{22F98CFC-BFFE-413C-AB45-9CFE2B9CAD8F}"/>
                </a:ext>
              </a:extLst>
            </p:cNvPr>
            <p:cNvSpPr txBox="1"/>
            <p:nvPr/>
          </p:nvSpPr>
          <p:spPr>
            <a:xfrm>
              <a:off x="1328601" y="4623983"/>
              <a:ext cx="1116416" cy="701731"/>
            </a:xfrm>
            <a:prstGeom prst="rect">
              <a:avLst/>
            </a:prstGeom>
            <a:noFill/>
            <a:ln>
              <a:solidFill>
                <a:schemeClr val="tx1"/>
              </a:solid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Area of parallelogram</a:t>
              </a: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E2C0BC-3DC9-4B4C-BE20-02697145A52F}"/>
                    </a:ext>
                  </a:extLst>
                </p:cNvPr>
                <p:cNvSpPr txBox="1"/>
                <p:nvPr/>
              </p:nvSpPr>
              <p:spPr>
                <a:xfrm>
                  <a:off x="2600646" y="4620360"/>
                  <a:ext cx="1377464" cy="708977"/>
                </a:xfrm>
                <a:prstGeom prst="rect">
                  <a:avLst/>
                </a:prstGeom>
                <a:noFill/>
                <a:ln>
                  <a:solidFill>
                    <a:schemeClr val="tx1"/>
                  </a:solid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Density at point </a:t>
                  </a:r>
                  <a14:m>
                    <m:oMath xmlns:m="http://schemas.openxmlformats.org/officeDocument/2006/math">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oMath>
                  </a14:m>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8" name="TextBox 7">
                  <a:extLst>
                    <a:ext uri="{FF2B5EF4-FFF2-40B4-BE49-F238E27FC236}">
                      <a16:creationId xmlns:a16="http://schemas.microsoft.com/office/drawing/2014/main" id="{46E2C0BC-3DC9-4B4C-BE20-02697145A52F}"/>
                    </a:ext>
                  </a:extLst>
                </p:cNvPr>
                <p:cNvSpPr txBox="1">
                  <a:spLocks noRot="1" noChangeAspect="1" noMove="1" noResize="1" noEditPoints="1" noAdjustHandles="1" noChangeArrowheads="1" noChangeShapeType="1" noTextEdit="1"/>
                </p:cNvSpPr>
                <p:nvPr/>
              </p:nvSpPr>
              <p:spPr>
                <a:xfrm>
                  <a:off x="2600646" y="4620360"/>
                  <a:ext cx="1377464" cy="708977"/>
                </a:xfrm>
                <a:prstGeom prst="rect">
                  <a:avLst/>
                </a:prstGeom>
                <a:blipFill>
                  <a:blip r:embed="rId4"/>
                  <a:stretch>
                    <a:fillRect l="-570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9506BC3E-99C2-4C10-B7F3-907791DAB929}"/>
                    </a:ext>
                  </a:extLst>
                </p:cNvPr>
                <p:cNvSpPr/>
                <p:nvPr/>
              </p:nvSpPr>
              <p:spPr>
                <a:xfrm>
                  <a:off x="2438674" y="4867126"/>
                  <a:ext cx="168315" cy="215444"/>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Rectangle 2">
                  <a:extLst>
                    <a:ext uri="{FF2B5EF4-FFF2-40B4-BE49-F238E27FC236}">
                      <a16:creationId xmlns:a16="http://schemas.microsoft.com/office/drawing/2014/main" id="{9506BC3E-99C2-4C10-B7F3-907791DAB929}"/>
                    </a:ext>
                  </a:extLst>
                </p:cNvPr>
                <p:cNvSpPr>
                  <a:spLocks noRot="1" noChangeAspect="1" noMove="1" noResize="1" noEditPoints="1" noAdjustHandles="1" noChangeArrowheads="1" noChangeShapeType="1" noTextEdit="1"/>
                </p:cNvSpPr>
                <p:nvPr/>
              </p:nvSpPr>
              <p:spPr>
                <a:xfrm>
                  <a:off x="2438674" y="4867126"/>
                  <a:ext cx="168315" cy="215444"/>
                </a:xfrm>
                <a:prstGeom prst="rect">
                  <a:avLst/>
                </a:prstGeom>
                <a:blipFill>
                  <a:blip r:embed="rId5"/>
                  <a:stretch>
                    <a:fillRect l="-17857" r="-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03C19BB-C30A-4989-85A8-5EA9A7F61796}"/>
                    </a:ext>
                  </a:extLst>
                </p:cNvPr>
                <p:cNvSpPr/>
                <p:nvPr/>
              </p:nvSpPr>
              <p:spPr>
                <a:xfrm>
                  <a:off x="1166630" y="4867126"/>
                  <a:ext cx="168315" cy="215444"/>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0" name="Rectangle 9">
                  <a:extLst>
                    <a:ext uri="{FF2B5EF4-FFF2-40B4-BE49-F238E27FC236}">
                      <a16:creationId xmlns:a16="http://schemas.microsoft.com/office/drawing/2014/main" id="{D03C19BB-C30A-4989-85A8-5EA9A7F61796}"/>
                    </a:ext>
                  </a:extLst>
                </p:cNvPr>
                <p:cNvSpPr>
                  <a:spLocks noRot="1" noChangeAspect="1" noMove="1" noResize="1" noEditPoints="1" noAdjustHandles="1" noChangeArrowheads="1" noChangeShapeType="1" noTextEdit="1"/>
                </p:cNvSpPr>
                <p:nvPr/>
              </p:nvSpPr>
              <p:spPr>
                <a:xfrm>
                  <a:off x="1166630" y="4867126"/>
                  <a:ext cx="168315" cy="215444"/>
                </a:xfrm>
                <a:prstGeom prst="rect">
                  <a:avLst/>
                </a:prstGeom>
                <a:blipFill>
                  <a:blip r:embed="rId5"/>
                  <a:stretch>
                    <a:fillRect l="-17857" r="-17857"/>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FFADCA30-905C-4230-BFA9-C839C1DC308A}"/>
              </a:ext>
            </a:extLst>
          </p:cNvPr>
          <p:cNvGrpSpPr/>
          <p:nvPr/>
        </p:nvGrpSpPr>
        <p:grpSpPr>
          <a:xfrm>
            <a:off x="56558" y="5540911"/>
            <a:ext cx="3921552" cy="615681"/>
            <a:chOff x="56558" y="5540911"/>
            <a:chExt cx="3921552" cy="615681"/>
          </a:xfrm>
        </p:grpSpPr>
        <p:sp>
          <p:nvSpPr>
            <p:cNvPr id="13" name="TextBox 12">
              <a:extLst>
                <a:ext uri="{FF2B5EF4-FFF2-40B4-BE49-F238E27FC236}">
                  <a16:creationId xmlns:a16="http://schemas.microsoft.com/office/drawing/2014/main" id="{B65A7B90-FC6F-41B1-8B50-7392397DEAC2}"/>
                </a:ext>
              </a:extLst>
            </p:cNvPr>
            <p:cNvSpPr txBox="1"/>
            <p:nvPr/>
          </p:nvSpPr>
          <p:spPr>
            <a:xfrm>
              <a:off x="56558" y="5544052"/>
              <a:ext cx="1110072" cy="609398"/>
            </a:xfrm>
            <a:prstGeom prst="rect">
              <a:avLst/>
            </a:prstGeom>
            <a:noFill/>
            <a:ln>
              <a:solidFill>
                <a:schemeClr val="tx1"/>
              </a:solidFill>
            </a:ln>
          </p:spPr>
          <p:txBody>
            <a:bodyPr wrap="square" lIns="27432" tIns="27432" rIns="27432" bIns="27432" rtlCol="0" anchor="ctr" anchorCtr="0">
              <a:no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BEE71B-95FB-4FC7-A199-B0EE112B2BC8}"/>
                    </a:ext>
                  </a:extLst>
                </p:cNvPr>
                <p:cNvSpPr txBox="1"/>
                <p:nvPr/>
              </p:nvSpPr>
              <p:spPr>
                <a:xfrm>
                  <a:off x="1323724" y="5544052"/>
                  <a:ext cx="1116416" cy="609398"/>
                </a:xfrm>
                <a:prstGeom prst="rect">
                  <a:avLst/>
                </a:prstGeom>
                <a:noFill/>
                <a:ln>
                  <a:solidFill>
                    <a:schemeClr val="tx1"/>
                  </a:solidFill>
                </a:ln>
              </p:spPr>
              <p:txBody>
                <a:bodyPr wrap="square" lIns="27432" tIns="27432" rIns="27432" bIns="27432" rtlCol="0" anchor="ctr" anchorCtr="0">
                  <a:noAutofit/>
                </a:bodyPr>
                <a:lstStyle>
                  <a:defPPr>
                    <a:defRPr lang="en-US"/>
                  </a:defPPr>
                  <a:lvl1pPr algn="ctr">
                    <a:lnSpc>
                      <a:spcPct val="150000"/>
                    </a:lnSpc>
                    <a:spcAft>
                      <a:spcPts val="600"/>
                    </a:spcAft>
                    <a:defRPr sz="1200" i="1">
                      <a:latin typeface="Cambria Math" panose="02040503050406030204" pitchFamily="18" charset="0"/>
                    </a:defRPr>
                  </a:lvl1pPr>
                </a:lstStyle>
                <a:p>
                  <a:pPr marL="0" marR="0" lvl="0" indent="0"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f>
                              <m:fPr>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d>
                                  <m:dPr>
                                    <m:begChr m:val="|"/>
                                    <m:endChr m:val="|"/>
                                    <m:ctrlP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den>
                            </m:f>
                          </m:e>
                        </m:d>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4" name="TextBox 13">
                  <a:extLst>
                    <a:ext uri="{FF2B5EF4-FFF2-40B4-BE49-F238E27FC236}">
                      <a16:creationId xmlns:a16="http://schemas.microsoft.com/office/drawing/2014/main" id="{C5BEE71B-95FB-4FC7-A199-B0EE112B2BC8}"/>
                    </a:ext>
                  </a:extLst>
                </p:cNvPr>
                <p:cNvSpPr txBox="1">
                  <a:spLocks noRot="1" noChangeAspect="1" noMove="1" noResize="1" noEditPoints="1" noAdjustHandles="1" noChangeArrowheads="1" noChangeShapeType="1" noTextEdit="1"/>
                </p:cNvSpPr>
                <p:nvPr/>
              </p:nvSpPr>
              <p:spPr>
                <a:xfrm>
                  <a:off x="1323724" y="5544052"/>
                  <a:ext cx="1116416" cy="609398"/>
                </a:xfrm>
                <a:prstGeom prst="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C1E4EA-07F5-45EE-93EF-7BAFA122ABCD}"/>
                    </a:ext>
                  </a:extLst>
                </p:cNvPr>
                <p:cNvSpPr txBox="1"/>
                <p:nvPr/>
              </p:nvSpPr>
              <p:spPr>
                <a:xfrm>
                  <a:off x="2606989" y="5540911"/>
                  <a:ext cx="1371121" cy="615681"/>
                </a:xfrm>
                <a:prstGeom prst="rect">
                  <a:avLst/>
                </a:prstGeom>
                <a:noFill/>
                <a:ln>
                  <a:solidFill>
                    <a:schemeClr val="tx1"/>
                  </a:solidFill>
                </a:ln>
              </p:spPr>
              <p:txBody>
                <a:bodyPr wrap="square" lIns="27432" tIns="27432" rIns="27432" bIns="27432" rtlCol="0" anchor="ctr" anchorCtr="0">
                  <a:noAutofit/>
                </a:bodyPr>
                <a:lstStyle>
                  <a:defPPr>
                    <a:defRPr lang="en-US"/>
                  </a:defPPr>
                  <a:lvl1pPr algn="ctr">
                    <a:lnSpc>
                      <a:spcPct val="150000"/>
                    </a:lnSpc>
                    <a:spcAft>
                      <a:spcPts val="600"/>
                    </a:spcAft>
                    <a:defRPr sz="1200" i="1">
                      <a:latin typeface="Cambria Math" panose="02040503050406030204" pitchFamily="18" charset="0"/>
                    </a:defRPr>
                  </a:lvl1pPr>
                </a:lstStyle>
                <a:p>
                  <a:pPr marL="0" marR="0" lvl="0" indent="0"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2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den>
                        </m:f>
                        <m:sSup>
                          <m:sSupPr>
                            <m:ctrlP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r>
                              <a:rPr kumimoji="0" lang="en-US" sz="12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d>
                              <m:dPr>
                                <m:ctrlPr>
                                  <a:rPr kumimoji="0" lang="en-US" sz="12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sSup>
                              <m:sSupPr>
                                <m:ctrlPr>
                                  <a:rPr kumimoji="0" lang="en-US"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12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12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12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e>
                              <m:sup>
                                <m:r>
                                  <a:rPr kumimoji="0" lang="en-US" sz="12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15" name="TextBox 14">
                  <a:extLst>
                    <a:ext uri="{FF2B5EF4-FFF2-40B4-BE49-F238E27FC236}">
                      <a16:creationId xmlns:a16="http://schemas.microsoft.com/office/drawing/2014/main" id="{C7C1E4EA-07F5-45EE-93EF-7BAFA122ABCD}"/>
                    </a:ext>
                  </a:extLst>
                </p:cNvPr>
                <p:cNvSpPr txBox="1">
                  <a:spLocks noRot="1" noChangeAspect="1" noMove="1" noResize="1" noEditPoints="1" noAdjustHandles="1" noChangeArrowheads="1" noChangeShapeType="1" noTextEdit="1"/>
                </p:cNvSpPr>
                <p:nvPr/>
              </p:nvSpPr>
              <p:spPr>
                <a:xfrm>
                  <a:off x="2606989" y="5540911"/>
                  <a:ext cx="1371121" cy="615681"/>
                </a:xfrm>
                <a:prstGeom prst="rect">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0AD95C-66E1-42AD-BA12-AF94515954B2}"/>
                    </a:ext>
                  </a:extLst>
                </p:cNvPr>
                <p:cNvSpPr/>
                <p:nvPr/>
              </p:nvSpPr>
              <p:spPr>
                <a:xfrm>
                  <a:off x="2451360" y="5756418"/>
                  <a:ext cx="145874" cy="184666"/>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6" name="Rectangle 15">
                  <a:extLst>
                    <a:ext uri="{FF2B5EF4-FFF2-40B4-BE49-F238E27FC236}">
                      <a16:creationId xmlns:a16="http://schemas.microsoft.com/office/drawing/2014/main" id="{140AD95C-66E1-42AD-BA12-AF94515954B2}"/>
                    </a:ext>
                  </a:extLst>
                </p:cNvPr>
                <p:cNvSpPr>
                  <a:spLocks noRot="1" noChangeAspect="1" noMove="1" noResize="1" noEditPoints="1" noAdjustHandles="1" noChangeArrowheads="1" noChangeShapeType="1" noTextEdit="1"/>
                </p:cNvSpPr>
                <p:nvPr/>
              </p:nvSpPr>
              <p:spPr>
                <a:xfrm>
                  <a:off x="2451360" y="5756418"/>
                  <a:ext cx="145874" cy="184666"/>
                </a:xfrm>
                <a:prstGeom prst="rect">
                  <a:avLst/>
                </a:prstGeom>
                <a:blipFill>
                  <a:blip r:embed="rId5"/>
                  <a:stretch>
                    <a:fillRect l="-29167" r="-29167"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D295A688-9AE0-4CCF-B62E-8D983045ECEA}"/>
                    </a:ext>
                  </a:extLst>
                </p:cNvPr>
                <p:cNvSpPr/>
                <p:nvPr/>
              </p:nvSpPr>
              <p:spPr>
                <a:xfrm>
                  <a:off x="1177850" y="5756418"/>
                  <a:ext cx="145874" cy="184666"/>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7" name="Rectangle 16">
                  <a:extLst>
                    <a:ext uri="{FF2B5EF4-FFF2-40B4-BE49-F238E27FC236}">
                      <a16:creationId xmlns:a16="http://schemas.microsoft.com/office/drawing/2014/main" id="{D295A688-9AE0-4CCF-B62E-8D983045ECEA}"/>
                    </a:ext>
                  </a:extLst>
                </p:cNvPr>
                <p:cNvSpPr>
                  <a:spLocks noRot="1" noChangeAspect="1" noMove="1" noResize="1" noEditPoints="1" noAdjustHandles="1" noChangeArrowheads="1" noChangeShapeType="1" noTextEdit="1"/>
                </p:cNvSpPr>
                <p:nvPr/>
              </p:nvSpPr>
              <p:spPr>
                <a:xfrm>
                  <a:off x="1177850" y="5756418"/>
                  <a:ext cx="145874" cy="184666"/>
                </a:xfrm>
                <a:prstGeom prst="rect">
                  <a:avLst/>
                </a:prstGeom>
                <a:blipFill>
                  <a:blip r:embed="rId5"/>
                  <a:stretch>
                    <a:fillRect l="-29167" r="-29167" b="-16129"/>
                  </a:stretch>
                </a:blipFill>
              </p:spPr>
              <p:txBody>
                <a:bodyPr/>
                <a:lstStyle/>
                <a:p>
                  <a:r>
                    <a:rPr lang="en-US">
                      <a:noFill/>
                    </a:rPr>
                    <a:t> </a:t>
                  </a:r>
                </a:p>
              </p:txBody>
            </p:sp>
          </mc:Fallback>
        </mc:AlternateContent>
      </p:grpSp>
      <p:grpSp>
        <p:nvGrpSpPr>
          <p:cNvPr id="38" name="Group 37">
            <a:extLst>
              <a:ext uri="{FF2B5EF4-FFF2-40B4-BE49-F238E27FC236}">
                <a16:creationId xmlns:a16="http://schemas.microsoft.com/office/drawing/2014/main" id="{D1C4751B-93CE-4CD9-A78B-F09D0A70F6BA}"/>
              </a:ext>
            </a:extLst>
          </p:cNvPr>
          <p:cNvGrpSpPr/>
          <p:nvPr/>
        </p:nvGrpSpPr>
        <p:grpSpPr>
          <a:xfrm>
            <a:off x="5046830" y="4620360"/>
            <a:ext cx="3921553" cy="708977"/>
            <a:chOff x="5046830" y="4620360"/>
            <a:chExt cx="3921553" cy="708977"/>
          </a:xfrm>
        </p:grpSpPr>
        <p:sp>
          <p:nvSpPr>
            <p:cNvPr id="20" name="TextBox 19">
              <a:extLst>
                <a:ext uri="{FF2B5EF4-FFF2-40B4-BE49-F238E27FC236}">
                  <a16:creationId xmlns:a16="http://schemas.microsoft.com/office/drawing/2014/main" id="{206B04F8-B239-4F8B-B807-16459B25B557}"/>
                </a:ext>
              </a:extLst>
            </p:cNvPr>
            <p:cNvSpPr txBox="1"/>
            <p:nvPr/>
          </p:nvSpPr>
          <p:spPr>
            <a:xfrm>
              <a:off x="5046830" y="4623983"/>
              <a:ext cx="1116417" cy="701731"/>
            </a:xfrm>
            <a:prstGeom prst="rect">
              <a:avLst/>
            </a:prstGeom>
            <a:noFill/>
            <a:ln>
              <a:solidFill>
                <a:schemeClr val="tx1"/>
              </a:solidFill>
            </a:ln>
          </p:spPr>
          <p:txBody>
            <a:bodyPr wrap="square" lIns="27432" tIns="27432" rIns="27432" bIns="27432" rtlCol="0" anchor="ctr" anchorCtr="0">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Total number of points</a:t>
              </a: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p:sp>
          <p:nvSpPr>
            <p:cNvPr id="21" name="TextBox 20">
              <a:extLst>
                <a:ext uri="{FF2B5EF4-FFF2-40B4-BE49-F238E27FC236}">
                  <a16:creationId xmlns:a16="http://schemas.microsoft.com/office/drawing/2014/main" id="{AB399C10-3B11-4CB6-9D33-BC798D6FAA7D}"/>
                </a:ext>
              </a:extLst>
            </p:cNvPr>
            <p:cNvSpPr txBox="1"/>
            <p:nvPr/>
          </p:nvSpPr>
          <p:spPr>
            <a:xfrm>
              <a:off x="6318874" y="4623983"/>
              <a:ext cx="1116416" cy="701731"/>
            </a:xfrm>
            <a:prstGeom prst="rect">
              <a:avLst/>
            </a:prstGeom>
            <a:noFill/>
            <a:ln>
              <a:solidFill>
                <a:schemeClr val="tx1"/>
              </a:solidFill>
            </a:ln>
          </p:spPr>
          <p:txBody>
            <a:bodyPr wrap="square" lIns="27432" tIns="27432" rIns="27432" bIns="27432" rtlCol="0" anchor="ctr"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Area of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square</a:t>
              </a:r>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83D2EB7-6ABA-4CEB-9601-1E299DEA535E}"/>
                    </a:ext>
                  </a:extLst>
                </p:cNvPr>
                <p:cNvSpPr txBox="1"/>
                <p:nvPr/>
              </p:nvSpPr>
              <p:spPr>
                <a:xfrm>
                  <a:off x="7590919" y="4620360"/>
                  <a:ext cx="1377464" cy="708977"/>
                </a:xfrm>
                <a:prstGeom prst="rect">
                  <a:avLst/>
                </a:prstGeom>
                <a:noFill/>
                <a:ln>
                  <a:solidFill>
                    <a:schemeClr val="tx1"/>
                  </a:solidFill>
                </a:ln>
              </p:spPr>
              <p:txBody>
                <a:bodyPr wrap="square" lIns="27432" tIns="27432" rIns="27432" bIns="27432" rtlCol="0" anchor="ctr" anchorCtr="0">
                  <a:no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Density at point </a:t>
                  </a:r>
                  <a14:m>
                    <m:oMath xmlns:m="http://schemas.openxmlformats.org/officeDocument/2006/math">
                      <m:r>
                        <a:rPr kumimoji="0" lang="en-US" sz="14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oMath>
                  </a14:m>
                  <a:endParaRPr kumimoji="0" lang="en-US" sz="14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22" name="TextBox 21">
                  <a:extLst>
                    <a:ext uri="{FF2B5EF4-FFF2-40B4-BE49-F238E27FC236}">
                      <a16:creationId xmlns:a16="http://schemas.microsoft.com/office/drawing/2014/main" id="{683D2EB7-6ABA-4CEB-9601-1E299DEA535E}"/>
                    </a:ext>
                  </a:extLst>
                </p:cNvPr>
                <p:cNvSpPr txBox="1">
                  <a:spLocks noRot="1" noChangeAspect="1" noMove="1" noResize="1" noEditPoints="1" noAdjustHandles="1" noChangeArrowheads="1" noChangeShapeType="1" noTextEdit="1"/>
                </p:cNvSpPr>
                <p:nvPr/>
              </p:nvSpPr>
              <p:spPr>
                <a:xfrm>
                  <a:off x="7590919" y="4620360"/>
                  <a:ext cx="1377464" cy="708977"/>
                </a:xfrm>
                <a:prstGeom prst="rect">
                  <a:avLst/>
                </a:prstGeom>
                <a:blipFill>
                  <a:blip r:embed="rId8"/>
                  <a:stretch>
                    <a:fillRect l="-526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65FD9508-E8DD-4F0C-BEC9-3D80ED604C01}"/>
                    </a:ext>
                  </a:extLst>
                </p:cNvPr>
                <p:cNvSpPr/>
                <p:nvPr/>
              </p:nvSpPr>
              <p:spPr>
                <a:xfrm>
                  <a:off x="7428947" y="4867126"/>
                  <a:ext cx="168315" cy="215444"/>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3" name="Rectangle 22">
                  <a:extLst>
                    <a:ext uri="{FF2B5EF4-FFF2-40B4-BE49-F238E27FC236}">
                      <a16:creationId xmlns:a16="http://schemas.microsoft.com/office/drawing/2014/main" id="{65FD9508-E8DD-4F0C-BEC9-3D80ED604C01}"/>
                    </a:ext>
                  </a:extLst>
                </p:cNvPr>
                <p:cNvSpPr>
                  <a:spLocks noRot="1" noChangeAspect="1" noMove="1" noResize="1" noEditPoints="1" noAdjustHandles="1" noChangeArrowheads="1" noChangeShapeType="1" noTextEdit="1"/>
                </p:cNvSpPr>
                <p:nvPr/>
              </p:nvSpPr>
              <p:spPr>
                <a:xfrm>
                  <a:off x="7428947" y="4867126"/>
                  <a:ext cx="168315" cy="215444"/>
                </a:xfrm>
                <a:prstGeom prst="rect">
                  <a:avLst/>
                </a:prstGeom>
                <a:blipFill>
                  <a:blip r:embed="rId9"/>
                  <a:stretch>
                    <a:fillRect l="-22222" r="-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001D27F-6F48-421B-8A61-62620E68617B}"/>
                    </a:ext>
                  </a:extLst>
                </p:cNvPr>
                <p:cNvSpPr/>
                <p:nvPr/>
              </p:nvSpPr>
              <p:spPr>
                <a:xfrm>
                  <a:off x="6156903" y="4867126"/>
                  <a:ext cx="168315" cy="215444"/>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4" name="Rectangle 23">
                  <a:extLst>
                    <a:ext uri="{FF2B5EF4-FFF2-40B4-BE49-F238E27FC236}">
                      <a16:creationId xmlns:a16="http://schemas.microsoft.com/office/drawing/2014/main" id="{8001D27F-6F48-421B-8A61-62620E68617B}"/>
                    </a:ext>
                  </a:extLst>
                </p:cNvPr>
                <p:cNvSpPr>
                  <a:spLocks noRot="1" noChangeAspect="1" noMove="1" noResize="1" noEditPoints="1" noAdjustHandles="1" noChangeArrowheads="1" noChangeShapeType="1" noTextEdit="1"/>
                </p:cNvSpPr>
                <p:nvPr/>
              </p:nvSpPr>
              <p:spPr>
                <a:xfrm>
                  <a:off x="6156903" y="4867126"/>
                  <a:ext cx="168315" cy="215444"/>
                </a:xfrm>
                <a:prstGeom prst="rect">
                  <a:avLst/>
                </a:prstGeom>
                <a:blipFill>
                  <a:blip r:embed="rId9"/>
                  <a:stretch>
                    <a:fillRect l="-21429" r="-14286"/>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21003FA9-3F4C-43EE-A397-818531CE7DFD}"/>
              </a:ext>
            </a:extLst>
          </p:cNvPr>
          <p:cNvGrpSpPr/>
          <p:nvPr/>
        </p:nvGrpSpPr>
        <p:grpSpPr>
          <a:xfrm>
            <a:off x="5046831" y="5540911"/>
            <a:ext cx="3921552" cy="615681"/>
            <a:chOff x="5046831" y="5540911"/>
            <a:chExt cx="3921552" cy="615681"/>
          </a:xfrm>
        </p:grpSpPr>
        <p:sp>
          <p:nvSpPr>
            <p:cNvPr id="25" name="TextBox 24">
              <a:extLst>
                <a:ext uri="{FF2B5EF4-FFF2-40B4-BE49-F238E27FC236}">
                  <a16:creationId xmlns:a16="http://schemas.microsoft.com/office/drawing/2014/main" id="{123F2354-3E6B-4AC8-A8C9-5D696F466230}"/>
                </a:ext>
              </a:extLst>
            </p:cNvPr>
            <p:cNvSpPr txBox="1"/>
            <p:nvPr/>
          </p:nvSpPr>
          <p:spPr>
            <a:xfrm>
              <a:off x="5046831" y="5544052"/>
              <a:ext cx="1110072" cy="609398"/>
            </a:xfrm>
            <a:prstGeom prst="rect">
              <a:avLst/>
            </a:prstGeom>
            <a:noFill/>
            <a:ln>
              <a:solidFill>
                <a:schemeClr val="tx1"/>
              </a:solidFill>
            </a:ln>
          </p:spPr>
          <p:txBody>
            <a:bodyPr wrap="square" lIns="27432" tIns="27432" rIns="27432" bIns="27432" rtlCol="0" anchor="ctr" anchorCtr="0">
              <a:noAutofit/>
            </a:bodyPr>
            <a:lstStyle/>
            <a:p>
              <a:pPr marL="0" marR="0" lvl="0" indent="0" algn="ctr" defTabSz="914400" rtl="0" eaLnBrk="1" fontAlgn="auto" latinLnBrk="0" hangingPunct="1">
                <a:lnSpc>
                  <a:spcPct val="150000"/>
                </a:lnSpc>
                <a:spcBef>
                  <a:spcPts val="0"/>
                </a:spcBef>
                <a:spcAft>
                  <a:spcPts val="60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N</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D88375F-BA6B-4D84-A050-DACB90A180A8}"/>
                    </a:ext>
                  </a:extLst>
                </p:cNvPr>
                <p:cNvSpPr txBox="1"/>
                <p:nvPr/>
              </p:nvSpPr>
              <p:spPr>
                <a:xfrm>
                  <a:off x="6313997" y="5544052"/>
                  <a:ext cx="1116416" cy="609398"/>
                </a:xfrm>
                <a:prstGeom prst="rect">
                  <a:avLst/>
                </a:prstGeom>
                <a:noFill/>
                <a:ln>
                  <a:solidFill>
                    <a:schemeClr val="tx1"/>
                  </a:solidFill>
                </a:ln>
              </p:spPr>
              <p:txBody>
                <a:bodyPr wrap="square" lIns="27432" tIns="27432" rIns="27432" bIns="27432" rtlCol="0" anchor="ctr" anchorCtr="0">
                  <a:noAutofit/>
                </a:bodyPr>
                <a:lstStyle>
                  <a:defPPr>
                    <a:defRPr lang="en-US"/>
                  </a:defPPr>
                  <a:lvl1pPr algn="ctr">
                    <a:lnSpc>
                      <a:spcPct val="150000"/>
                    </a:lnSpc>
                    <a:spcAft>
                      <a:spcPts val="600"/>
                    </a:spcAft>
                    <a:defRPr sz="1200" i="1">
                      <a:latin typeface="Cambria Math" panose="02040503050406030204" pitchFamily="18" charset="0"/>
                    </a:defRPr>
                  </a:lvl1pPr>
                </a:lstStyle>
                <a:p>
                  <a:pPr marL="0" marR="0" lvl="0" indent="0"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26" name="TextBox 25">
                  <a:extLst>
                    <a:ext uri="{FF2B5EF4-FFF2-40B4-BE49-F238E27FC236}">
                      <a16:creationId xmlns:a16="http://schemas.microsoft.com/office/drawing/2014/main" id="{2D88375F-BA6B-4D84-A050-DACB90A180A8}"/>
                    </a:ext>
                  </a:extLst>
                </p:cNvPr>
                <p:cNvSpPr txBox="1">
                  <a:spLocks noRot="1" noChangeAspect="1" noMove="1" noResize="1" noEditPoints="1" noAdjustHandles="1" noChangeArrowheads="1" noChangeShapeType="1" noTextEdit="1"/>
                </p:cNvSpPr>
                <p:nvPr/>
              </p:nvSpPr>
              <p:spPr>
                <a:xfrm>
                  <a:off x="6313997" y="5544052"/>
                  <a:ext cx="1116416" cy="609398"/>
                </a:xfrm>
                <a:prstGeom prst="rect">
                  <a:avLst/>
                </a:prstGeom>
                <a:blipFill>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57D050D-A13B-4BA1-8748-E67E9F75EF9D}"/>
                    </a:ext>
                  </a:extLst>
                </p:cNvPr>
                <p:cNvSpPr txBox="1"/>
                <p:nvPr/>
              </p:nvSpPr>
              <p:spPr>
                <a:xfrm>
                  <a:off x="7597262" y="5540911"/>
                  <a:ext cx="1371121" cy="615681"/>
                </a:xfrm>
                <a:prstGeom prst="rect">
                  <a:avLst/>
                </a:prstGeom>
                <a:noFill/>
                <a:ln>
                  <a:solidFill>
                    <a:schemeClr val="tx1"/>
                  </a:solidFill>
                </a:ln>
              </p:spPr>
              <p:txBody>
                <a:bodyPr wrap="square" lIns="27432" tIns="27432" rIns="27432" bIns="27432" rtlCol="0" anchor="ctr" anchorCtr="0">
                  <a:noAutofit/>
                </a:bodyPr>
                <a:lstStyle>
                  <a:defPPr>
                    <a:defRPr lang="en-US"/>
                  </a:defPPr>
                  <a:lvl1pPr algn="ctr">
                    <a:lnSpc>
                      <a:spcPct val="150000"/>
                    </a:lnSpc>
                    <a:spcAft>
                      <a:spcPts val="600"/>
                    </a:spcAft>
                    <a:defRPr sz="1200" i="1">
                      <a:latin typeface="Cambria Math" panose="02040503050406030204" pitchFamily="18" charset="0"/>
                    </a:defRPr>
                  </a:lvl1pPr>
                </a:lstStyle>
                <a:p>
                  <a:pPr marL="0" marR="0" lvl="0" indent="0"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200" b="1" i="0" u="none" strike="noStrike" kern="1200" cap="none" spc="0" normalizeH="0" baseline="0" noProof="0" dirty="0" smtClean="0">
                            <a:ln>
                              <a:noFill/>
                            </a:ln>
                            <a:solidFill>
                              <a:prstClr val="black"/>
                            </a:solidFill>
                            <a:effectLst/>
                            <a:highlight>
                              <a:srgbClr val="FFFF00"/>
                            </a:highlight>
                            <a:uLnTx/>
                            <a:uFillTx/>
                            <a:latin typeface="Cambria Math" panose="02040503050406030204" pitchFamily="18" charset="0"/>
                            <a:ea typeface="+mn-ea"/>
                            <a:cs typeface="+mn-cs"/>
                          </a:rPr>
                          <m:t>𝐏𝐃𝐅</m:t>
                        </m:r>
                      </m:oMath>
                    </m:oMathPara>
                  </a14:m>
                  <a:endParaRPr kumimoji="0" lang="en-US" sz="1200" b="1" i="0" u="none" strike="noStrike" kern="1200" cap="none" spc="0" normalizeH="0" baseline="0" noProof="0" dirty="0">
                    <a:ln>
                      <a:noFill/>
                    </a:ln>
                    <a:solidFill>
                      <a:prstClr val="black"/>
                    </a:solidFill>
                    <a:effectLst/>
                    <a:highlight>
                      <a:srgbClr val="FFFF00"/>
                    </a:highlight>
                    <a:uLnTx/>
                    <a:uFillTx/>
                    <a:latin typeface="Cambria Math" panose="02040503050406030204" pitchFamily="18" charset="0"/>
                    <a:ea typeface="+mn-ea"/>
                    <a:cs typeface="+mn-cs"/>
                  </a:endParaRPr>
                </a:p>
              </p:txBody>
            </p:sp>
          </mc:Choice>
          <mc:Fallback xmlns="">
            <p:sp>
              <p:nvSpPr>
                <p:cNvPr id="27" name="TextBox 26">
                  <a:extLst>
                    <a:ext uri="{FF2B5EF4-FFF2-40B4-BE49-F238E27FC236}">
                      <a16:creationId xmlns:a16="http://schemas.microsoft.com/office/drawing/2014/main" id="{957D050D-A13B-4BA1-8748-E67E9F75EF9D}"/>
                    </a:ext>
                  </a:extLst>
                </p:cNvPr>
                <p:cNvSpPr txBox="1">
                  <a:spLocks noRot="1" noChangeAspect="1" noMove="1" noResize="1" noEditPoints="1" noAdjustHandles="1" noChangeArrowheads="1" noChangeShapeType="1" noTextEdit="1"/>
                </p:cNvSpPr>
                <p:nvPr/>
              </p:nvSpPr>
              <p:spPr>
                <a:xfrm>
                  <a:off x="7597262" y="5540911"/>
                  <a:ext cx="1371121" cy="615681"/>
                </a:xfrm>
                <a:prstGeom prst="rect">
                  <a:avLst/>
                </a:prstGeom>
                <a:blipFill>
                  <a:blip r:embed="rId11"/>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918D107-A239-44D8-B5C8-8C818E33B2BC}"/>
                    </a:ext>
                  </a:extLst>
                </p:cNvPr>
                <p:cNvSpPr/>
                <p:nvPr/>
              </p:nvSpPr>
              <p:spPr>
                <a:xfrm>
                  <a:off x="7441633" y="5756418"/>
                  <a:ext cx="145874" cy="184666"/>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8" name="Rectangle 27">
                  <a:extLst>
                    <a:ext uri="{FF2B5EF4-FFF2-40B4-BE49-F238E27FC236}">
                      <a16:creationId xmlns:a16="http://schemas.microsoft.com/office/drawing/2014/main" id="{4918D107-A239-44D8-B5C8-8C818E33B2BC}"/>
                    </a:ext>
                  </a:extLst>
                </p:cNvPr>
                <p:cNvSpPr>
                  <a:spLocks noRot="1" noChangeAspect="1" noMove="1" noResize="1" noEditPoints="1" noAdjustHandles="1" noChangeArrowheads="1" noChangeShapeType="1" noTextEdit="1"/>
                </p:cNvSpPr>
                <p:nvPr/>
              </p:nvSpPr>
              <p:spPr>
                <a:xfrm>
                  <a:off x="7441633" y="5756418"/>
                  <a:ext cx="145874" cy="184666"/>
                </a:xfrm>
                <a:prstGeom prst="rect">
                  <a:avLst/>
                </a:prstGeom>
                <a:blipFill>
                  <a:blip r:embed="rId9"/>
                  <a:stretch>
                    <a:fillRect l="-33333" r="-25000"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A16DCEE-ADF8-46FC-8ACC-AEEC84C036DC}"/>
                    </a:ext>
                  </a:extLst>
                </p:cNvPr>
                <p:cNvSpPr/>
                <p:nvPr/>
              </p:nvSpPr>
              <p:spPr>
                <a:xfrm>
                  <a:off x="6168123" y="5756418"/>
                  <a:ext cx="145874" cy="184666"/>
                </a:xfrm>
                <a:prstGeom prst="rect">
                  <a:avLst/>
                </a:prstGeom>
              </p:spPr>
              <p:txBody>
                <a:bodyPr wrap="non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9" name="Rectangle 28">
                  <a:extLst>
                    <a:ext uri="{FF2B5EF4-FFF2-40B4-BE49-F238E27FC236}">
                      <a16:creationId xmlns:a16="http://schemas.microsoft.com/office/drawing/2014/main" id="{2A16DCEE-ADF8-46FC-8ACC-AEEC84C036DC}"/>
                    </a:ext>
                  </a:extLst>
                </p:cNvPr>
                <p:cNvSpPr>
                  <a:spLocks noRot="1" noChangeAspect="1" noMove="1" noResize="1" noEditPoints="1" noAdjustHandles="1" noChangeArrowheads="1" noChangeShapeType="1" noTextEdit="1"/>
                </p:cNvSpPr>
                <p:nvPr/>
              </p:nvSpPr>
              <p:spPr>
                <a:xfrm>
                  <a:off x="6168123" y="5756418"/>
                  <a:ext cx="145874" cy="184666"/>
                </a:xfrm>
                <a:prstGeom prst="rect">
                  <a:avLst/>
                </a:prstGeom>
                <a:blipFill>
                  <a:blip r:embed="rId9"/>
                  <a:stretch>
                    <a:fillRect l="-33333" r="-25000" b="-16129"/>
                  </a:stretch>
                </a:blipFill>
              </p:spPr>
              <p:txBody>
                <a:bodyPr/>
                <a:lstStyle/>
                <a:p>
                  <a:r>
                    <a:rPr lang="en-US">
                      <a:noFill/>
                    </a:rPr>
                    <a:t> </a:t>
                  </a:r>
                </a:p>
              </p:txBody>
            </p:sp>
          </mc:Fallback>
        </mc:AlternateContent>
      </p:grpSp>
      <p:sp>
        <p:nvSpPr>
          <p:cNvPr id="31" name="Rectangle 30">
            <a:extLst>
              <a:ext uri="{FF2B5EF4-FFF2-40B4-BE49-F238E27FC236}">
                <a16:creationId xmlns:a16="http://schemas.microsoft.com/office/drawing/2014/main" id="{AF5DD62C-508B-4B36-AA73-23A529F3E81D}"/>
              </a:ext>
            </a:extLst>
          </p:cNvPr>
          <p:cNvSpPr/>
          <p:nvPr/>
        </p:nvSpPr>
        <p:spPr>
          <a:xfrm>
            <a:off x="611594" y="4097085"/>
            <a:ext cx="299056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Number of points inside parallelogram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364071E-6091-4996-B1B6-1BEB2BCEB3E3}"/>
              </a:ext>
            </a:extLst>
          </p:cNvPr>
          <p:cNvSpPr/>
          <p:nvPr/>
        </p:nvSpPr>
        <p:spPr>
          <a:xfrm>
            <a:off x="5801921" y="4097085"/>
            <a:ext cx="247773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Number of points inside square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Left Brace 32">
            <a:extLst>
              <a:ext uri="{FF2B5EF4-FFF2-40B4-BE49-F238E27FC236}">
                <a16:creationId xmlns:a16="http://schemas.microsoft.com/office/drawing/2014/main" id="{4D14339B-B605-469E-8F9D-3643F761A2F0}"/>
              </a:ext>
            </a:extLst>
          </p:cNvPr>
          <p:cNvSpPr/>
          <p:nvPr/>
        </p:nvSpPr>
        <p:spPr>
          <a:xfrm rot="5400000">
            <a:off x="1901673" y="2527656"/>
            <a:ext cx="214231" cy="3938643"/>
          </a:xfrm>
          <a:prstGeom prst="leftBrace">
            <a:avLst>
              <a:gd name="adj1" fmla="val 57798"/>
              <a:gd name="adj2"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Left Brace 33">
            <a:extLst>
              <a:ext uri="{FF2B5EF4-FFF2-40B4-BE49-F238E27FC236}">
                <a16:creationId xmlns:a16="http://schemas.microsoft.com/office/drawing/2014/main" id="{235F8899-095D-427F-9B54-272EF53E1CCE}"/>
              </a:ext>
            </a:extLst>
          </p:cNvPr>
          <p:cNvSpPr/>
          <p:nvPr/>
        </p:nvSpPr>
        <p:spPr>
          <a:xfrm rot="5400000">
            <a:off x="6891946" y="2527656"/>
            <a:ext cx="214231" cy="3938643"/>
          </a:xfrm>
          <a:prstGeom prst="leftBrace">
            <a:avLst>
              <a:gd name="adj1" fmla="val 57798"/>
              <a:gd name="adj2" fmla="val 50000"/>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3B0E078C-A261-49AC-B309-6E5E8B96B03A}"/>
              </a:ext>
            </a:extLst>
          </p:cNvPr>
          <p:cNvSpPr/>
          <p:nvPr/>
        </p:nvSpPr>
        <p:spPr>
          <a:xfrm>
            <a:off x="4379352" y="3989363"/>
            <a:ext cx="3642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50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animBg="1"/>
      <p:bldP spid="34"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E521-8AF4-49BA-B616-A8270F3924DB}"/>
              </a:ext>
            </a:extLst>
          </p:cNvPr>
          <p:cNvSpPr>
            <a:spLocks noGrp="1"/>
          </p:cNvSpPr>
          <p:nvPr>
            <p:ph type="title"/>
          </p:nvPr>
        </p:nvSpPr>
        <p:spPr/>
        <p:txBody>
          <a:bodyPr/>
          <a:lstStyle/>
          <a:p>
            <a:r>
              <a:rPr lang="en-US" dirty="0"/>
              <a:t>Derivation of PDF of binormal distribution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B7B9A47-8240-4A0D-A6AD-18728B37E207}"/>
                  </a:ext>
                </a:extLst>
              </p:cNvPr>
              <p:cNvSpPr txBox="1"/>
              <p:nvPr/>
            </p:nvSpPr>
            <p:spPr>
              <a:xfrm>
                <a:off x="2579824" y="562050"/>
                <a:ext cx="3198808" cy="4864730"/>
              </a:xfrm>
              <a:prstGeom prst="rect">
                <a:avLst/>
              </a:prstGeom>
              <a:noFill/>
              <a:ln>
                <a:solidFill>
                  <a:schemeClr val="tx1"/>
                </a:solidFill>
              </a:ln>
            </p:spPr>
            <p:txBody>
              <a:bodyPr wrap="square" lIns="91440" tIns="91440" rIns="91440" bIns="9144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PDF</a:t>
                </a:r>
              </a:p>
              <a:p>
                <a:pPr marL="0" marR="0" lvl="0"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den>
                      </m:f>
                      <m:sSup>
                        <m:sSup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r>
                            <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d>
                            <m:dPr>
                              <m:ctrlPr>
                                <a:rPr kumimoji="0" lang="en-US" sz="2000" b="1"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d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rad>
                            <m:radPr>
                              <m:degHide m:val="on"/>
                              <m:ctrlP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ctrlPr>
                            </m:radPr>
                            <m:deg/>
                            <m:e>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rad>
                        </m:den>
                      </m:f>
                      <m:sSup>
                        <m:sSup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d>
                            <m:dPr>
                              <m:ctrlPr>
                                <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sSup>
                            <m:sSupPr>
                              <m:ctrlP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rad>
                            <m:radPr>
                              <m:degHide m:val="on"/>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radPr>
                            <m:deg/>
                            <m:e>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rad>
                        </m:den>
                      </m:f>
                      <m:sSup>
                        <m:sSup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d>
                            <m:dPr>
                              <m:ctrlPr>
                                <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d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e>
                          </m:d>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e>
                              </m:d>
                            </m:e>
                            <m:sup>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𝟏</m:t>
                              </m:r>
                            </m:sup>
                          </m:sSup>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rad>
                            <m:radPr>
                              <m:degHide m:val="on"/>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radPr>
                            <m:deg/>
                            <m:e>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e>
                          </m:rad>
                        </m:den>
                      </m:f>
                      <m:sSup>
                        <m:sSup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r>
                            <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r>
                            <a:rPr kumimoji="0" lang="en-US"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𝐴</m:t>
                                  </m:r>
                                </m:e>
                              </m:d>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sSup>
                            <m:sSupPr>
                              <m:ctrlPr>
                                <a:rPr kumimoji="0" lang="en-US" sz="20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e>
                            <m:sup>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20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14:m>
                  <m:oMathPara xmlns:m="http://schemas.openxmlformats.org/officeDocument/2006/math">
                    <m:oMathParaPr>
                      <m:jc m:val="left"/>
                    </m:oMathParaPr>
                    <m:oMath xmlns:m="http://schemas.openxmlformats.org/officeDocument/2006/math">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𝜋</m:t>
                          </m:r>
                          <m:rad>
                            <m:radPr>
                              <m:degHide m:val="on"/>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radPr>
                            <m:deg/>
                            <m:e>
                              <m:d>
                                <m:dPr>
                                  <m:begChr m:val="|"/>
                                  <m:endChr m:val="|"/>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d>
                            </m:e>
                          </m:rad>
                        </m:den>
                      </m:f>
                      <m:sSup>
                        <m:sSup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𝑒</m:t>
                          </m:r>
                        </m:e>
                        <m:sup>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2</m:t>
                              </m:r>
                            </m:den>
                          </m:f>
                          <m:r>
                            <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m:t> </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m:rPr>
                                  <m:sty m:val="p"/>
                                </m:rPr>
                                <a:rPr kumimoji="0" lang="el-GR"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𝟏</m:t>
                              </m:r>
                            </m:sup>
                          </m:sSup>
                          <m:sSup>
                            <m:s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e>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sup>
                      </m:sSup>
                    </m:oMath>
                  </m:oMathPara>
                </a14:m>
                <a:endParaRPr kumimoji="0" lang="en-US" sz="20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3" name="TextBox 2">
                <a:extLst>
                  <a:ext uri="{FF2B5EF4-FFF2-40B4-BE49-F238E27FC236}">
                    <a16:creationId xmlns:a16="http://schemas.microsoft.com/office/drawing/2014/main" id="{CB7B9A47-8240-4A0D-A6AD-18728B37E207}"/>
                  </a:ext>
                </a:extLst>
              </p:cNvPr>
              <p:cNvSpPr txBox="1">
                <a:spLocks noRot="1" noChangeAspect="1" noMove="1" noResize="1" noEditPoints="1" noAdjustHandles="1" noChangeArrowheads="1" noChangeShapeType="1" noTextEdit="1"/>
              </p:cNvSpPr>
              <p:nvPr/>
            </p:nvSpPr>
            <p:spPr>
              <a:xfrm>
                <a:off x="2579824" y="562050"/>
                <a:ext cx="3198808" cy="4864730"/>
              </a:xfrm>
              <a:prstGeom prst="rect">
                <a:avLst/>
              </a:prstGeom>
              <a:blipFill>
                <a:blip r:embed="rId2"/>
                <a:stretch>
                  <a:fillRect l="-1708"/>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C165FE3-1DD7-4C50-A8AA-70CFAC8EC0AE}"/>
                  </a:ext>
                </a:extLst>
              </p:cNvPr>
              <p:cNvSpPr txBox="1"/>
              <p:nvPr/>
            </p:nvSpPr>
            <p:spPr>
              <a:xfrm>
                <a:off x="6110909" y="1289617"/>
                <a:ext cx="2146971" cy="677430"/>
              </a:xfrm>
              <a:prstGeom prst="rect">
                <a:avLst/>
              </a:prstGeom>
              <a:noFill/>
              <a:ln>
                <a:no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Because </a:t>
                </a:r>
                <a14:m>
                  <m:oMath xmlns:m="http://schemas.openxmlformats.org/officeDocument/2006/math">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𝑃𝑄</m:t>
                            </m:r>
                          </m:e>
                        </m:d>
                      </m:e>
                      <m:sup>
                        <m:r>
                          <m:rPr>
                            <m:sty m:val="p"/>
                          </m:rP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m:t>
                        </m:r>
                      </m:e>
                      <m:sup>
                        <m:r>
                          <m:rPr>
                            <m:sty m:val="p"/>
                          </m:rP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p>
                        <m:r>
                          <m:rPr>
                            <m:sty m:val="p"/>
                          </m:rP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oMath>
                </a14:m>
                <a:r>
                  <a:rPr kumimoji="0" lang="en-US" sz="11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rPr>
                  <a:t> </a:t>
                </a: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and </a:t>
                </a:r>
                <a14:m>
                  <m:oMath xmlns:m="http://schemas.openxmlformats.org/officeDocument/2006/math">
                    <m:d>
                      <m:dPr>
                        <m:begChr m:val="|"/>
                        <m:endChr m:val="|"/>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m:rPr>
                            <m:sty m:val="p"/>
                          </m:rPr>
                          <a:rPr kumimoji="0" lang="el-GR" sz="11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Σ</m:t>
                        </m:r>
                      </m:e>
                    </m:d>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1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1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1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1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1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1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e>
                    </m:d>
                    <m:d>
                      <m:dPr>
                        <m:begChr m:val="|"/>
                        <m:endChr m:val="|"/>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begChr m:val="|"/>
                            <m:endChr m:val="|"/>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d>
                      </m:e>
                      <m: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p>
                    </m:sSup>
                  </m:oMath>
                </a14:m>
                <a:endParaRPr kumimoji="0" lang="en-US" sz="11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4" name="TextBox 3">
                <a:extLst>
                  <a:ext uri="{FF2B5EF4-FFF2-40B4-BE49-F238E27FC236}">
                    <a16:creationId xmlns:a16="http://schemas.microsoft.com/office/drawing/2014/main" id="{6C165FE3-1DD7-4C50-A8AA-70CFAC8EC0AE}"/>
                  </a:ext>
                </a:extLst>
              </p:cNvPr>
              <p:cNvSpPr txBox="1">
                <a:spLocks noRot="1" noChangeAspect="1" noMove="1" noResize="1" noEditPoints="1" noAdjustHandles="1" noChangeArrowheads="1" noChangeShapeType="1" noTextEdit="1"/>
              </p:cNvSpPr>
              <p:nvPr/>
            </p:nvSpPr>
            <p:spPr>
              <a:xfrm>
                <a:off x="6110909" y="1289617"/>
                <a:ext cx="2146971" cy="677430"/>
              </a:xfrm>
              <a:prstGeom prst="rect">
                <a:avLst/>
              </a:prstGeom>
              <a:blipFill>
                <a:blip r:embed="rId3"/>
                <a:stretch>
                  <a:fillRect l="-2833" b="-270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0C97603-D524-4C84-98AE-1933371BBECF}"/>
                  </a:ext>
                </a:extLst>
              </p:cNvPr>
              <p:cNvSpPr txBox="1"/>
              <p:nvPr/>
            </p:nvSpPr>
            <p:spPr>
              <a:xfrm>
                <a:off x="6110910" y="2301347"/>
                <a:ext cx="1598836" cy="391646"/>
              </a:xfrm>
              <a:prstGeom prst="rect">
                <a:avLst/>
              </a:prstGeom>
              <a:noFill/>
              <a:ln>
                <a:no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Because </a:t>
                </a:r>
                <a14:m>
                  <m:oMath xmlns:m="http://schemas.openxmlformats.org/officeDocument/2006/math">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d>
                          <m:d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e>
                        </m:d>
                      </m:e>
                      <m:sup>
                        <m:r>
                          <m:rPr>
                            <m:sty m:val="p"/>
                          </m:rP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p>
                              <m:sSupPr>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p>
                                <m:r>
                                  <m:rPr>
                                    <m:sty m:val="p"/>
                                  </m:rP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T</m:t>
                                </m:r>
                              </m:sup>
                            </m:sSup>
                          </m:e>
                        </m:d>
                      </m:e>
                      <m: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oMath>
                </a14:m>
                <a:endParaRPr kumimoji="0" lang="en-US" sz="11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5" name="TextBox 4">
                <a:extLst>
                  <a:ext uri="{FF2B5EF4-FFF2-40B4-BE49-F238E27FC236}">
                    <a16:creationId xmlns:a16="http://schemas.microsoft.com/office/drawing/2014/main" id="{50C97603-D524-4C84-98AE-1933371BBECF}"/>
                  </a:ext>
                </a:extLst>
              </p:cNvPr>
              <p:cNvSpPr txBox="1">
                <a:spLocks noRot="1" noChangeAspect="1" noMove="1" noResize="1" noEditPoints="1" noAdjustHandles="1" noChangeArrowheads="1" noChangeShapeType="1" noTextEdit="1"/>
              </p:cNvSpPr>
              <p:nvPr/>
            </p:nvSpPr>
            <p:spPr>
              <a:xfrm>
                <a:off x="6110910" y="2301347"/>
                <a:ext cx="1598836" cy="391646"/>
              </a:xfrm>
              <a:prstGeom prst="rect">
                <a:avLst/>
              </a:prstGeom>
              <a:blipFill>
                <a:blip r:embed="rId4"/>
                <a:stretch>
                  <a:fillRect l="-3802" b="-312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9044525-38BB-467D-AAF0-EBBD9AA93A0A}"/>
                  </a:ext>
                </a:extLst>
              </p:cNvPr>
              <p:cNvSpPr txBox="1"/>
              <p:nvPr/>
            </p:nvSpPr>
            <p:spPr>
              <a:xfrm>
                <a:off x="6110910" y="3285035"/>
                <a:ext cx="1685055" cy="309315"/>
              </a:xfrm>
              <a:prstGeom prst="rect">
                <a:avLst/>
              </a:prstGeom>
              <a:noFill/>
              <a:ln>
                <a:no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Because </a:t>
                </a:r>
                <a14:m>
                  <m:oMath xmlns:m="http://schemas.openxmlformats.org/officeDocument/2006/math">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p>
                        <m: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sSup>
                      <m:sSupPr>
                        <m:ctrlP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𝑄</m:t>
                        </m:r>
                      </m:e>
                      <m:sup>
                        <m:r>
                          <a:rPr kumimoji="0" lang="en-US" sz="11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p>
                      <m:sSupPr>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d>
                          <m:dPr>
                            <m:ctrlP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𝑄</m:t>
                            </m:r>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d>
                      </m:e>
                      <m:sup>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p>
                    </m:sSup>
                  </m:oMath>
                </a14:m>
                <a:endParaRPr kumimoji="0" lang="en-US" sz="11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7" name="TextBox 6">
                <a:extLst>
                  <a:ext uri="{FF2B5EF4-FFF2-40B4-BE49-F238E27FC236}">
                    <a16:creationId xmlns:a16="http://schemas.microsoft.com/office/drawing/2014/main" id="{59044525-38BB-467D-AAF0-EBBD9AA93A0A}"/>
                  </a:ext>
                </a:extLst>
              </p:cNvPr>
              <p:cNvSpPr txBox="1">
                <a:spLocks noRot="1" noChangeAspect="1" noMove="1" noResize="1" noEditPoints="1" noAdjustHandles="1" noChangeArrowheads="1" noChangeShapeType="1" noTextEdit="1"/>
              </p:cNvSpPr>
              <p:nvPr/>
            </p:nvSpPr>
            <p:spPr>
              <a:xfrm>
                <a:off x="6110910" y="3285035"/>
                <a:ext cx="1685055" cy="309315"/>
              </a:xfrm>
              <a:prstGeom prst="rect">
                <a:avLst/>
              </a:prstGeom>
              <a:blipFill>
                <a:blip r:embed="rId5"/>
                <a:stretch>
                  <a:fillRect l="-3610" b="-980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248EDA-27F5-4E1A-B29E-AADA4160633F}"/>
                  </a:ext>
                </a:extLst>
              </p:cNvPr>
              <p:cNvSpPr txBox="1"/>
              <p:nvPr/>
            </p:nvSpPr>
            <p:spPr>
              <a:xfrm>
                <a:off x="6110910" y="4049014"/>
                <a:ext cx="1188852" cy="313868"/>
              </a:xfrm>
              <a:prstGeom prst="rect">
                <a:avLst/>
              </a:prstGeom>
              <a:noFill/>
              <a:ln>
                <a:noFill/>
              </a:ln>
            </p:spPr>
            <p:txBody>
              <a:bodyPr wrap="square" lIns="27432" tIns="27432" rIns="27432" bIns="27432" rtlCol="0" anchor="ctr" anchorCtr="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Because </a:t>
                </a:r>
                <a14:m>
                  <m:oMath xmlns:m="http://schemas.openxmlformats.org/officeDocument/2006/math">
                    <m:sSup>
                      <m:sSupPr>
                        <m:ctrlPr>
                          <a:rPr kumimoji="0" lang="en-US" sz="11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11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e>
                      <m:sup>
                        <m:r>
                          <a:rPr kumimoji="0" lang="en-US" sz="11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𝐓</m:t>
                        </m:r>
                      </m:sup>
                    </m:sSup>
                    <m:r>
                      <a:rPr kumimoji="0" lang="en-US"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𝐴</m:t>
                    </m:r>
                    <m:r>
                      <a:rPr kumimoji="0" lang="en-US" sz="11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m:rPr>
                        <m:sty m:val="p"/>
                      </m:rPr>
                      <a:rPr kumimoji="0" lang="el-GR" sz="11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Σ</m:t>
                    </m:r>
                  </m:oMath>
                </a14:m>
                <a:endParaRPr kumimoji="0" lang="en-US" sz="11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8" name="TextBox 7">
                <a:extLst>
                  <a:ext uri="{FF2B5EF4-FFF2-40B4-BE49-F238E27FC236}">
                    <a16:creationId xmlns:a16="http://schemas.microsoft.com/office/drawing/2014/main" id="{BD248EDA-27F5-4E1A-B29E-AADA4160633F}"/>
                  </a:ext>
                </a:extLst>
              </p:cNvPr>
              <p:cNvSpPr txBox="1">
                <a:spLocks noRot="1" noChangeAspect="1" noMove="1" noResize="1" noEditPoints="1" noAdjustHandles="1" noChangeArrowheads="1" noChangeShapeType="1" noTextEdit="1"/>
              </p:cNvSpPr>
              <p:nvPr/>
            </p:nvSpPr>
            <p:spPr>
              <a:xfrm>
                <a:off x="6110910" y="4049014"/>
                <a:ext cx="1188852" cy="313868"/>
              </a:xfrm>
              <a:prstGeom prst="rect">
                <a:avLst/>
              </a:prstGeom>
              <a:blipFill>
                <a:blip r:embed="rId6"/>
                <a:stretch>
                  <a:fillRect l="-5128" b="-96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B0EB68-0F8B-45A9-9985-B72494262795}"/>
                  </a:ext>
                </a:extLst>
              </p:cNvPr>
              <p:cNvSpPr txBox="1"/>
              <p:nvPr/>
            </p:nvSpPr>
            <p:spPr>
              <a:xfrm>
                <a:off x="6110910" y="4609804"/>
                <a:ext cx="2872834" cy="1292662"/>
              </a:xfrm>
              <a:prstGeom prst="rect">
                <a:avLst/>
              </a:prstGeom>
              <a:noFill/>
              <a:ln>
                <a:solidFill>
                  <a:schemeClr val="tx1"/>
                </a:solidFill>
              </a:ln>
            </p:spPr>
            <p:txBody>
              <a:bodyPr wrap="square" lIns="91440" tIns="91440" rIns="91440" bIns="91440" rtlCol="0">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Note: The PDF of the normal distribution in any number of dimensions can be derived using the same logic. So also for the general case with mean vector </a:t>
                </a:r>
                <a14:m>
                  <m:oMath xmlns:m="http://schemas.openxmlformats.org/officeDocument/2006/math">
                    <m:r>
                      <a:rPr kumimoji="0" lang="en-US" sz="11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𝝁</m:t>
                    </m:r>
                  </m:oMath>
                </a14:m>
                <a:endParaRPr kumimoji="0" lang="en-US" sz="1600" b="1"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p:txBody>
          </p:sp>
        </mc:Choice>
        <mc:Fallback xmlns="">
          <p:sp>
            <p:nvSpPr>
              <p:cNvPr id="9" name="TextBox 8">
                <a:extLst>
                  <a:ext uri="{FF2B5EF4-FFF2-40B4-BE49-F238E27FC236}">
                    <a16:creationId xmlns:a16="http://schemas.microsoft.com/office/drawing/2014/main" id="{76B0EB68-0F8B-45A9-9985-B72494262795}"/>
                  </a:ext>
                </a:extLst>
              </p:cNvPr>
              <p:cNvSpPr txBox="1">
                <a:spLocks noRot="1" noChangeAspect="1" noMove="1" noResize="1" noEditPoints="1" noAdjustHandles="1" noChangeArrowheads="1" noChangeShapeType="1" noTextEdit="1"/>
              </p:cNvSpPr>
              <p:nvPr/>
            </p:nvSpPr>
            <p:spPr>
              <a:xfrm>
                <a:off x="6110910" y="4609804"/>
                <a:ext cx="2872834" cy="1292662"/>
              </a:xfrm>
              <a:prstGeom prst="rect">
                <a:avLst/>
              </a:prstGeom>
              <a:blipFill>
                <a:blip r:embed="rId7"/>
                <a:stretch>
                  <a:fillRect r="-422"/>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30279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bg/>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autoUpdateAnimBg="0"/>
      <p:bldP spid="4" grpId="0"/>
      <p:bldP spid="5" grpId="0"/>
      <p:bldP spid="7" grpId="0"/>
      <p:bldP spid="8" grpId="0"/>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1123-E9A8-4887-A3B1-3A14AD6DDF7D}"/>
              </a:ext>
            </a:extLst>
          </p:cNvPr>
          <p:cNvSpPr>
            <a:spLocks noGrp="1"/>
          </p:cNvSpPr>
          <p:nvPr>
            <p:ph type="title"/>
          </p:nvPr>
        </p:nvSpPr>
        <p:spPr/>
        <p:txBody>
          <a:bodyPr/>
          <a:lstStyle/>
          <a:p>
            <a:r>
              <a:rPr lang="en-US" dirty="0"/>
              <a:t>Session 2 Summary</a:t>
            </a:r>
          </a:p>
        </p:txBody>
      </p:sp>
      <p:sp>
        <p:nvSpPr>
          <p:cNvPr id="3" name="Rectangle 2">
            <a:extLst>
              <a:ext uri="{FF2B5EF4-FFF2-40B4-BE49-F238E27FC236}">
                <a16:creationId xmlns:a16="http://schemas.microsoft.com/office/drawing/2014/main" id="{CA79FDE7-01A4-4803-AD3F-BA9421DFE910}"/>
              </a:ext>
            </a:extLst>
          </p:cNvPr>
          <p:cNvSpPr/>
          <p:nvPr/>
        </p:nvSpPr>
        <p:spPr>
          <a:xfrm>
            <a:off x="1326330" y="978664"/>
            <a:ext cx="6491335"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Here is what you learned in Session 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Histograms, normally used to graphically represent univariate data (i.e. 1D data like height) can also be constructed to represent multivariate data (e.g. 2D data like height &amp;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handspan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Just as the mean and the standard deviation characterize univariate Gaussian data, the mean vector and the covariance matrix characterize multivariate Gaussian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PDF of the multivariate Gaussian distribution is more complex than the univariate version, but can still be understood and computed using matrix/vector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formula for the PDF of the multivariate Gaussian distribution is often used in machine learning</a:t>
            </a:r>
          </a:p>
        </p:txBody>
      </p:sp>
    </p:spTree>
    <p:extLst>
      <p:ext uri="{BB962C8B-B14F-4D97-AF65-F5344CB8AC3E}">
        <p14:creationId xmlns:p14="http://schemas.microsoft.com/office/powerpoint/2010/main" val="387373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93007" y="2015230"/>
            <a:ext cx="4764565" cy="3428470"/>
          </a:xfrm>
          <a:prstGeom prst="rect">
            <a:avLst/>
          </a:prstGeom>
        </p:spPr>
      </p:pic>
      <p:pic>
        <p:nvPicPr>
          <p:cNvPr id="15" name="Picture 14"/>
          <p:cNvPicPr>
            <a:picLocks noChangeAspect="1"/>
          </p:cNvPicPr>
          <p:nvPr/>
        </p:nvPicPr>
        <p:blipFill>
          <a:blip r:embed="rId3"/>
          <a:stretch>
            <a:fillRect/>
          </a:stretch>
        </p:blipFill>
        <p:spPr>
          <a:xfrm>
            <a:off x="26634" y="2099148"/>
            <a:ext cx="4339748" cy="3274255"/>
          </a:xfrm>
          <a:prstGeom prst="rect">
            <a:avLst/>
          </a:prstGeom>
        </p:spPr>
      </p:pic>
      <p:sp>
        <p:nvSpPr>
          <p:cNvPr id="2" name="Title 1"/>
          <p:cNvSpPr>
            <a:spLocks noGrp="1"/>
          </p:cNvSpPr>
          <p:nvPr>
            <p:ph type="title"/>
          </p:nvPr>
        </p:nvSpPr>
        <p:spPr/>
        <p:txBody>
          <a:bodyPr/>
          <a:lstStyle/>
          <a:p>
            <a:r>
              <a:rPr lang="en-US" dirty="0"/>
              <a:t>Histogram &amp; </a:t>
            </a:r>
            <a:r>
              <a:rPr lang="en-US" sz="2000" dirty="0"/>
              <a:t>Bayes Classifier </a:t>
            </a:r>
            <a:r>
              <a:rPr lang="en-US"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(TWO DIMENSIONS)</a:t>
            </a:r>
            <a:endParaRPr lang="en-US" dirty="0"/>
          </a:p>
        </p:txBody>
      </p:sp>
      <p:sp>
        <p:nvSpPr>
          <p:cNvPr id="3" name="Slide Number Placeholder 2"/>
          <p:cNvSpPr>
            <a:spLocks noGrp="1"/>
          </p:cNvSpPr>
          <p:nvPr>
            <p:ph type="sldNum" sz="quarter" idx="4294967295"/>
          </p:nvPr>
        </p:nvSpPr>
        <p:spPr>
          <a:xfrm>
            <a:off x="8697913" y="6650038"/>
            <a:ext cx="446087" cy="20796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EBB002-8365-4AEE-B4C0-BFAE220AA7E7}"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38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Vectors</a:t>
            </a:r>
          </a:p>
        </p:txBody>
      </p:sp>
      <p:grpSp>
        <p:nvGrpSpPr>
          <p:cNvPr id="10" name="Group 9">
            <a:extLst>
              <a:ext uri="{FF2B5EF4-FFF2-40B4-BE49-F238E27FC236}">
                <a16:creationId xmlns:a16="http://schemas.microsoft.com/office/drawing/2014/main" id="{C37B36B7-2EB9-4F15-BAF9-F5FA94C8BEAA}"/>
              </a:ext>
            </a:extLst>
          </p:cNvPr>
          <p:cNvGrpSpPr/>
          <p:nvPr/>
        </p:nvGrpSpPr>
        <p:grpSpPr>
          <a:xfrm>
            <a:off x="385277" y="816448"/>
            <a:ext cx="3563028" cy="4881189"/>
            <a:chOff x="385277" y="816448"/>
            <a:chExt cx="3563028" cy="4881189"/>
          </a:xfrm>
        </p:grpSpPr>
        <p:pic>
          <p:nvPicPr>
            <p:cNvPr id="4" name="Picture 3">
              <a:extLst>
                <a:ext uri="{FF2B5EF4-FFF2-40B4-BE49-F238E27FC236}">
                  <a16:creationId xmlns:a16="http://schemas.microsoft.com/office/drawing/2014/main" id="{BE90AA78-F58D-4A7B-8633-E928D149366F}"/>
                </a:ext>
              </a:extLst>
            </p:cNvPr>
            <p:cNvPicPr>
              <a:picLocks noChangeAspect="1"/>
            </p:cNvPicPr>
            <p:nvPr/>
          </p:nvPicPr>
          <p:blipFill rotWithShape="1">
            <a:blip r:embed="rId2"/>
            <a:srcRect b="7387"/>
            <a:stretch/>
          </p:blipFill>
          <p:spPr>
            <a:xfrm>
              <a:off x="385277" y="1385740"/>
              <a:ext cx="3563028" cy="4311897"/>
            </a:xfrm>
            <a:prstGeom prst="rect">
              <a:avLst/>
            </a:prstGeom>
          </p:spPr>
        </p:pic>
        <p:sp>
          <p:nvSpPr>
            <p:cNvPr id="25" name="Rectangle 24">
              <a:extLst>
                <a:ext uri="{FF2B5EF4-FFF2-40B4-BE49-F238E27FC236}">
                  <a16:creationId xmlns:a16="http://schemas.microsoft.com/office/drawing/2014/main" id="{DC3F3A1E-FCCF-4CC0-BEF0-6E3EAEB005C9}"/>
                </a:ext>
              </a:extLst>
            </p:cNvPr>
            <p:cNvSpPr/>
            <p:nvPr/>
          </p:nvSpPr>
          <p:spPr>
            <a:xfrm>
              <a:off x="1037689" y="816448"/>
              <a:ext cx="2252411" cy="369332"/>
            </a:xfrm>
            <a:prstGeom prst="rect">
              <a:avLst/>
            </a:prstGeom>
            <a:solidFill>
              <a:srgbClr val="8080FF"/>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Male data (NM=7800)</a:t>
              </a:r>
            </a:p>
          </p:txBody>
        </p:sp>
      </p:grpSp>
      <p:grpSp>
        <p:nvGrpSpPr>
          <p:cNvPr id="11" name="Group 10">
            <a:extLst>
              <a:ext uri="{FF2B5EF4-FFF2-40B4-BE49-F238E27FC236}">
                <a16:creationId xmlns:a16="http://schemas.microsoft.com/office/drawing/2014/main" id="{04B10B54-2876-4019-B227-DEB425214497}"/>
              </a:ext>
            </a:extLst>
          </p:cNvPr>
          <p:cNvGrpSpPr/>
          <p:nvPr/>
        </p:nvGrpSpPr>
        <p:grpSpPr>
          <a:xfrm>
            <a:off x="4873657" y="816449"/>
            <a:ext cx="3563028" cy="4881188"/>
            <a:chOff x="4873657" y="816449"/>
            <a:chExt cx="3563028" cy="4881188"/>
          </a:xfrm>
        </p:grpSpPr>
        <p:pic>
          <p:nvPicPr>
            <p:cNvPr id="5" name="Picture 4">
              <a:extLst>
                <a:ext uri="{FF2B5EF4-FFF2-40B4-BE49-F238E27FC236}">
                  <a16:creationId xmlns:a16="http://schemas.microsoft.com/office/drawing/2014/main" id="{0F829003-FCE0-44E8-B34B-900E0C7AFBD6}"/>
                </a:ext>
              </a:extLst>
            </p:cNvPr>
            <p:cNvPicPr>
              <a:picLocks noChangeAspect="1"/>
            </p:cNvPicPr>
            <p:nvPr/>
          </p:nvPicPr>
          <p:blipFill rotWithShape="1">
            <a:blip r:embed="rId3"/>
            <a:srcRect b="7387"/>
            <a:stretch/>
          </p:blipFill>
          <p:spPr>
            <a:xfrm>
              <a:off x="4873657" y="1385739"/>
              <a:ext cx="3563028" cy="4311898"/>
            </a:xfrm>
            <a:prstGeom prst="rect">
              <a:avLst/>
            </a:prstGeom>
          </p:spPr>
        </p:pic>
        <p:sp>
          <p:nvSpPr>
            <p:cNvPr id="26" name="Rectangle 25">
              <a:extLst>
                <a:ext uri="{FF2B5EF4-FFF2-40B4-BE49-F238E27FC236}">
                  <a16:creationId xmlns:a16="http://schemas.microsoft.com/office/drawing/2014/main" id="{C69D878D-7CDD-42B2-860E-8E6D76CB3954}"/>
                </a:ext>
              </a:extLst>
            </p:cNvPr>
            <p:cNvSpPr/>
            <p:nvPr/>
          </p:nvSpPr>
          <p:spPr>
            <a:xfrm>
              <a:off x="5467614" y="816449"/>
              <a:ext cx="2366032" cy="369332"/>
            </a:xfrm>
            <a:prstGeom prst="rect">
              <a:avLst/>
            </a:prstGeom>
            <a:solidFill>
              <a:srgbClr val="FF8080"/>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Female data (NF=8900)</a:t>
              </a:r>
            </a:p>
          </p:txBody>
        </p:sp>
      </p:grpSp>
      <p:grpSp>
        <p:nvGrpSpPr>
          <p:cNvPr id="12" name="Group 11">
            <a:extLst>
              <a:ext uri="{FF2B5EF4-FFF2-40B4-BE49-F238E27FC236}">
                <a16:creationId xmlns:a16="http://schemas.microsoft.com/office/drawing/2014/main" id="{14B75E55-3754-46A4-A0A6-7685AF351394}"/>
              </a:ext>
            </a:extLst>
          </p:cNvPr>
          <p:cNvGrpSpPr/>
          <p:nvPr/>
        </p:nvGrpSpPr>
        <p:grpSpPr>
          <a:xfrm>
            <a:off x="385277" y="1385739"/>
            <a:ext cx="3563028" cy="4986946"/>
            <a:chOff x="707315" y="1667579"/>
            <a:chExt cx="3563028" cy="4986946"/>
          </a:xfrm>
        </p:grpSpPr>
        <p:grpSp>
          <p:nvGrpSpPr>
            <p:cNvPr id="8" name="Group 7">
              <a:extLst>
                <a:ext uri="{FF2B5EF4-FFF2-40B4-BE49-F238E27FC236}">
                  <a16:creationId xmlns:a16="http://schemas.microsoft.com/office/drawing/2014/main" id="{5F26BD30-7BE0-4260-B0AA-3A70084AEF6F}"/>
                </a:ext>
              </a:extLst>
            </p:cNvPr>
            <p:cNvGrpSpPr/>
            <p:nvPr/>
          </p:nvGrpSpPr>
          <p:grpSpPr>
            <a:xfrm>
              <a:off x="707315" y="1667579"/>
              <a:ext cx="3563028" cy="4655811"/>
              <a:chOff x="707315" y="1545030"/>
              <a:chExt cx="3563028" cy="4655811"/>
            </a:xfrm>
          </p:grpSpPr>
          <p:pic>
            <p:nvPicPr>
              <p:cNvPr id="27" name="Picture 26">
                <a:extLst>
                  <a:ext uri="{FF2B5EF4-FFF2-40B4-BE49-F238E27FC236}">
                    <a16:creationId xmlns:a16="http://schemas.microsoft.com/office/drawing/2014/main" id="{6EBB7AD5-CCB6-47CC-8B3E-D36EB09B251C}"/>
                  </a:ext>
                </a:extLst>
              </p:cNvPr>
              <p:cNvPicPr>
                <a:picLocks noChangeAspect="1"/>
              </p:cNvPicPr>
              <p:nvPr/>
            </p:nvPicPr>
            <p:blipFill>
              <a:blip r:embed="rId2"/>
              <a:stretch>
                <a:fillRect/>
              </a:stretch>
            </p:blipFill>
            <p:spPr>
              <a:xfrm>
                <a:off x="707315" y="1545030"/>
                <a:ext cx="3563028" cy="4655811"/>
              </a:xfrm>
              <a:prstGeom prst="rect">
                <a:avLst/>
              </a:prstGeom>
            </p:spPr>
          </p:pic>
          <p:sp>
            <p:nvSpPr>
              <p:cNvPr id="7" name="Rectangle 6">
                <a:extLst>
                  <a:ext uri="{FF2B5EF4-FFF2-40B4-BE49-F238E27FC236}">
                    <a16:creationId xmlns:a16="http://schemas.microsoft.com/office/drawing/2014/main" id="{481DFAAE-8573-4C3B-83E7-032B6E0F3027}"/>
                  </a:ext>
                </a:extLst>
              </p:cNvPr>
              <p:cNvSpPr/>
              <p:nvPr/>
            </p:nvSpPr>
            <p:spPr>
              <a:xfrm>
                <a:off x="726787" y="5856927"/>
                <a:ext cx="3513530" cy="305717"/>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36">
              <a:extLst>
                <a:ext uri="{FF2B5EF4-FFF2-40B4-BE49-F238E27FC236}">
                  <a16:creationId xmlns:a16="http://schemas.microsoft.com/office/drawing/2014/main" id="{28F77577-9B6A-43C0-B100-390DB23E5006}"/>
                </a:ext>
              </a:extLst>
            </p:cNvPr>
            <p:cNvSpPr/>
            <p:nvPr/>
          </p:nvSpPr>
          <p:spPr>
            <a:xfrm>
              <a:off x="707315" y="6285193"/>
              <a:ext cx="1890582" cy="369332"/>
            </a:xfrm>
            <a:prstGeom prst="rect">
              <a:avLst/>
            </a:prstGeom>
            <a:solidFill>
              <a:srgbClr val="8080FF"/>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Male mean vector</a:t>
              </a:r>
            </a:p>
          </p:txBody>
        </p:sp>
      </p:grpSp>
      <p:grpSp>
        <p:nvGrpSpPr>
          <p:cNvPr id="13" name="Group 12">
            <a:extLst>
              <a:ext uri="{FF2B5EF4-FFF2-40B4-BE49-F238E27FC236}">
                <a16:creationId xmlns:a16="http://schemas.microsoft.com/office/drawing/2014/main" id="{E375A829-6680-4EBD-8A96-852764311BBC}"/>
              </a:ext>
            </a:extLst>
          </p:cNvPr>
          <p:cNvGrpSpPr/>
          <p:nvPr/>
        </p:nvGrpSpPr>
        <p:grpSpPr>
          <a:xfrm>
            <a:off x="4871276" y="1385739"/>
            <a:ext cx="3565409" cy="4986946"/>
            <a:chOff x="5193314" y="1667579"/>
            <a:chExt cx="3565409" cy="4986946"/>
          </a:xfrm>
        </p:grpSpPr>
        <p:grpSp>
          <p:nvGrpSpPr>
            <p:cNvPr id="9" name="Group 8">
              <a:extLst>
                <a:ext uri="{FF2B5EF4-FFF2-40B4-BE49-F238E27FC236}">
                  <a16:creationId xmlns:a16="http://schemas.microsoft.com/office/drawing/2014/main" id="{26C0C729-3E09-4932-B925-A49C17E7611C}"/>
                </a:ext>
              </a:extLst>
            </p:cNvPr>
            <p:cNvGrpSpPr/>
            <p:nvPr/>
          </p:nvGrpSpPr>
          <p:grpSpPr>
            <a:xfrm>
              <a:off x="5195695" y="1667579"/>
              <a:ext cx="3563028" cy="4655813"/>
              <a:chOff x="5195695" y="1545028"/>
              <a:chExt cx="3563028" cy="4655813"/>
            </a:xfrm>
          </p:grpSpPr>
          <p:pic>
            <p:nvPicPr>
              <p:cNvPr id="28" name="Picture 27">
                <a:extLst>
                  <a:ext uri="{FF2B5EF4-FFF2-40B4-BE49-F238E27FC236}">
                    <a16:creationId xmlns:a16="http://schemas.microsoft.com/office/drawing/2014/main" id="{B99607B4-0EBB-4534-8E0B-796D9E885F20}"/>
                  </a:ext>
                </a:extLst>
              </p:cNvPr>
              <p:cNvPicPr>
                <a:picLocks noChangeAspect="1"/>
              </p:cNvPicPr>
              <p:nvPr/>
            </p:nvPicPr>
            <p:blipFill>
              <a:blip r:embed="rId3"/>
              <a:stretch>
                <a:fillRect/>
              </a:stretch>
            </p:blipFill>
            <p:spPr>
              <a:xfrm>
                <a:off x="5195695" y="1545028"/>
                <a:ext cx="3563028" cy="4655813"/>
              </a:xfrm>
              <a:prstGeom prst="rect">
                <a:avLst/>
              </a:prstGeom>
            </p:spPr>
          </p:pic>
          <p:sp>
            <p:nvSpPr>
              <p:cNvPr id="36" name="Rectangle 35">
                <a:extLst>
                  <a:ext uri="{FF2B5EF4-FFF2-40B4-BE49-F238E27FC236}">
                    <a16:creationId xmlns:a16="http://schemas.microsoft.com/office/drawing/2014/main" id="{B2FE1294-A514-47ED-BDCA-D0F21BD2C99F}"/>
                  </a:ext>
                </a:extLst>
              </p:cNvPr>
              <p:cNvSpPr/>
              <p:nvPr/>
            </p:nvSpPr>
            <p:spPr>
              <a:xfrm>
                <a:off x="5212962" y="5856927"/>
                <a:ext cx="3519412" cy="305718"/>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8" name="Rectangle 37">
              <a:extLst>
                <a:ext uri="{FF2B5EF4-FFF2-40B4-BE49-F238E27FC236}">
                  <a16:creationId xmlns:a16="http://schemas.microsoft.com/office/drawing/2014/main" id="{5F6A11B7-1747-42DE-85DE-42216610A594}"/>
                </a:ext>
              </a:extLst>
            </p:cNvPr>
            <p:cNvSpPr/>
            <p:nvPr/>
          </p:nvSpPr>
          <p:spPr>
            <a:xfrm>
              <a:off x="5193314" y="6285193"/>
              <a:ext cx="2095574" cy="369332"/>
            </a:xfrm>
            <a:prstGeom prst="rect">
              <a:avLst/>
            </a:prstGeom>
            <a:solidFill>
              <a:srgbClr val="FF8080"/>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Female mean vector</a:t>
              </a:r>
            </a:p>
          </p:txBody>
        </p:sp>
      </p:grpSp>
    </p:spTree>
    <p:extLst>
      <p:ext uri="{BB962C8B-B14F-4D97-AF65-F5344CB8AC3E}">
        <p14:creationId xmlns:p14="http://schemas.microsoft.com/office/powerpoint/2010/main" val="143595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Data</a:t>
            </a:r>
          </a:p>
        </p:txBody>
      </p:sp>
      <p:pic>
        <p:nvPicPr>
          <p:cNvPr id="52" name="Picture 51">
            <a:extLst>
              <a:ext uri="{FF2B5EF4-FFF2-40B4-BE49-F238E27FC236}">
                <a16:creationId xmlns:a16="http://schemas.microsoft.com/office/drawing/2014/main" id="{2FF4DD5F-9DE1-4BAB-881C-4E2DBC055528}"/>
              </a:ext>
            </a:extLst>
          </p:cNvPr>
          <p:cNvPicPr>
            <a:picLocks/>
          </p:cNvPicPr>
          <p:nvPr/>
        </p:nvPicPr>
        <p:blipFill>
          <a:blip r:embed="rId2"/>
          <a:stretch>
            <a:fillRect/>
          </a:stretch>
        </p:blipFill>
        <p:spPr>
          <a:xfrm>
            <a:off x="38100" y="1645920"/>
            <a:ext cx="4114800" cy="4114800"/>
          </a:xfrm>
          <a:prstGeom prst="rect">
            <a:avLst/>
          </a:prstGeom>
        </p:spPr>
      </p:pic>
      <p:pic>
        <p:nvPicPr>
          <p:cNvPr id="55" name="Picture 54">
            <a:extLst>
              <a:ext uri="{FF2B5EF4-FFF2-40B4-BE49-F238E27FC236}">
                <a16:creationId xmlns:a16="http://schemas.microsoft.com/office/drawing/2014/main" id="{D6915CF9-3F57-4189-B144-64C744666CDF}"/>
              </a:ext>
            </a:extLst>
          </p:cNvPr>
          <p:cNvPicPr>
            <a:picLocks/>
          </p:cNvPicPr>
          <p:nvPr/>
        </p:nvPicPr>
        <p:blipFill>
          <a:blip r:embed="rId3"/>
          <a:stretch>
            <a:fillRect/>
          </a:stretch>
        </p:blipFill>
        <p:spPr>
          <a:xfrm>
            <a:off x="4668520" y="1645920"/>
            <a:ext cx="4114800" cy="4114800"/>
          </a:xfrm>
          <a:prstGeom prst="rect">
            <a:avLst/>
          </a:prstGeom>
        </p:spPr>
      </p:pic>
    </p:spTree>
    <p:extLst>
      <p:ext uri="{BB962C8B-B14F-4D97-AF65-F5344CB8AC3E}">
        <p14:creationId xmlns:p14="http://schemas.microsoft.com/office/powerpoint/2010/main" val="300328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3EF52BC2-802D-4440-B9A0-32AA7BA929D5}"/>
              </a:ext>
            </a:extLst>
          </p:cNvPr>
          <p:cNvPicPr>
            <a:picLocks/>
          </p:cNvPicPr>
          <p:nvPr/>
        </p:nvPicPr>
        <p:blipFill>
          <a:blip r:embed="rId2"/>
          <a:stretch>
            <a:fillRect/>
          </a:stretch>
        </p:blipFill>
        <p:spPr>
          <a:xfrm>
            <a:off x="38100" y="1645920"/>
            <a:ext cx="4114800" cy="4114800"/>
          </a:xfrm>
          <a:prstGeom prst="rect">
            <a:avLst/>
          </a:prstGeom>
        </p:spPr>
      </p:pic>
      <p:pic>
        <p:nvPicPr>
          <p:cNvPr id="56" name="Picture 55">
            <a:extLst>
              <a:ext uri="{FF2B5EF4-FFF2-40B4-BE49-F238E27FC236}">
                <a16:creationId xmlns:a16="http://schemas.microsoft.com/office/drawing/2014/main" id="{EC59DDD0-A232-46C9-90F7-29AF5CA2A48E}"/>
              </a:ext>
            </a:extLst>
          </p:cNvPr>
          <p:cNvPicPr>
            <a:picLocks/>
          </p:cNvPicPr>
          <p:nvPr/>
        </p:nvPicPr>
        <p:blipFill>
          <a:blip r:embed="rId3"/>
          <a:stretch>
            <a:fillRect/>
          </a:stretch>
        </p:blipFill>
        <p:spPr>
          <a:xfrm>
            <a:off x="4668520" y="1645920"/>
            <a:ext cx="4114800" cy="4114800"/>
          </a:xfrm>
          <a:prstGeom prst="rect">
            <a:avLst/>
          </a:prstGeom>
        </p:spPr>
      </p:pic>
      <p:sp>
        <p:nvSpPr>
          <p:cNvPr id="2" name="Title 1"/>
          <p:cNvSpPr>
            <a:spLocks noGrp="1"/>
          </p:cNvSpPr>
          <p:nvPr>
            <p:ph type="title"/>
          </p:nvPr>
        </p:nvSpPr>
        <p:spPr/>
        <p:txBody>
          <a:bodyPr/>
          <a:lstStyle/>
          <a:p>
            <a:r>
              <a:rPr lang="en-US" dirty="0"/>
              <a:t>Two Dimensional Data</a:t>
            </a:r>
          </a:p>
        </p:txBody>
      </p:sp>
      <p:grpSp>
        <p:nvGrpSpPr>
          <p:cNvPr id="9" name="Group 8">
            <a:extLst>
              <a:ext uri="{FF2B5EF4-FFF2-40B4-BE49-F238E27FC236}">
                <a16:creationId xmlns:a16="http://schemas.microsoft.com/office/drawing/2014/main" id="{00892510-EC79-44A7-B42E-E97506D14469}"/>
              </a:ext>
            </a:extLst>
          </p:cNvPr>
          <p:cNvGrpSpPr/>
          <p:nvPr/>
        </p:nvGrpSpPr>
        <p:grpSpPr>
          <a:xfrm>
            <a:off x="1908437" y="743783"/>
            <a:ext cx="1511696" cy="615554"/>
            <a:chOff x="1327708" y="1032143"/>
            <a:chExt cx="1511696" cy="615554"/>
          </a:xfrm>
        </p:grpSpPr>
        <p:grpSp>
          <p:nvGrpSpPr>
            <p:cNvPr id="10" name="Group 9">
              <a:extLst>
                <a:ext uri="{FF2B5EF4-FFF2-40B4-BE49-F238E27FC236}">
                  <a16:creationId xmlns:a16="http://schemas.microsoft.com/office/drawing/2014/main" id="{B15E6A23-03DD-4DDB-A759-CC63D6F9012D}"/>
                </a:ext>
              </a:extLst>
            </p:cNvPr>
            <p:cNvGrpSpPr/>
            <p:nvPr/>
          </p:nvGrpSpPr>
          <p:grpSpPr>
            <a:xfrm>
              <a:off x="1327708" y="1032143"/>
              <a:ext cx="1511696" cy="615554"/>
              <a:chOff x="1978332" y="1632522"/>
              <a:chExt cx="1511696" cy="615554"/>
            </a:xfrm>
          </p:grpSpPr>
          <p:sp>
            <p:nvSpPr>
              <p:cNvPr id="12" name="Rectangle 11">
                <a:extLst>
                  <a:ext uri="{FF2B5EF4-FFF2-40B4-BE49-F238E27FC236}">
                    <a16:creationId xmlns:a16="http://schemas.microsoft.com/office/drawing/2014/main" id="{5EBEC86D-B34F-4B07-A9B6-53A37445EB94}"/>
                  </a:ext>
                </a:extLst>
              </p:cNvPr>
              <p:cNvSpPr/>
              <p:nvPr/>
            </p:nvSpPr>
            <p:spPr>
              <a:xfrm>
                <a:off x="1978332" y="1940299"/>
                <a:ext cx="149271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{71.271, 22.3017}</a:t>
                </a:r>
              </a:p>
            </p:txBody>
          </p:sp>
          <p:sp>
            <p:nvSpPr>
              <p:cNvPr id="13" name="Rectangle 12">
                <a:extLst>
                  <a:ext uri="{FF2B5EF4-FFF2-40B4-BE49-F238E27FC236}">
                    <a16:creationId xmlns:a16="http://schemas.microsoft.com/office/drawing/2014/main" id="{A188FD60-B9D4-49EA-AA93-76DBC7524F1D}"/>
                  </a:ext>
                </a:extLst>
              </p:cNvPr>
              <p:cNvSpPr/>
              <p:nvPr/>
            </p:nvSpPr>
            <p:spPr>
              <a:xfrm>
                <a:off x="1978332" y="1632522"/>
                <a:ext cx="151169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Male mean vector</a:t>
                </a:r>
              </a:p>
            </p:txBody>
          </p:sp>
        </p:grpSp>
        <p:sp>
          <p:nvSpPr>
            <p:cNvPr id="11" name="Rectangle 10">
              <a:extLst>
                <a:ext uri="{FF2B5EF4-FFF2-40B4-BE49-F238E27FC236}">
                  <a16:creationId xmlns:a16="http://schemas.microsoft.com/office/drawing/2014/main" id="{63CBE037-CCD8-4EFC-AB4D-A8166E166869}"/>
                </a:ext>
              </a:extLst>
            </p:cNvPr>
            <p:cNvSpPr/>
            <p:nvPr/>
          </p:nvSpPr>
          <p:spPr>
            <a:xfrm>
              <a:off x="1337198" y="1032143"/>
              <a:ext cx="1492716" cy="615554"/>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87D25D21-B668-455D-B872-B9A4E69F4006}"/>
              </a:ext>
            </a:extLst>
          </p:cNvPr>
          <p:cNvGrpSpPr/>
          <p:nvPr/>
        </p:nvGrpSpPr>
        <p:grpSpPr>
          <a:xfrm>
            <a:off x="5836318" y="743783"/>
            <a:ext cx="1669368" cy="615554"/>
            <a:chOff x="3182991" y="1033031"/>
            <a:chExt cx="1669368" cy="615554"/>
          </a:xfrm>
        </p:grpSpPr>
        <p:grpSp>
          <p:nvGrpSpPr>
            <p:cNvPr id="15" name="Group 14">
              <a:extLst>
                <a:ext uri="{FF2B5EF4-FFF2-40B4-BE49-F238E27FC236}">
                  <a16:creationId xmlns:a16="http://schemas.microsoft.com/office/drawing/2014/main" id="{94B95E06-A307-4512-B550-4FD85404B1C0}"/>
                </a:ext>
              </a:extLst>
            </p:cNvPr>
            <p:cNvGrpSpPr/>
            <p:nvPr/>
          </p:nvGrpSpPr>
          <p:grpSpPr>
            <a:xfrm>
              <a:off x="3182991" y="1033031"/>
              <a:ext cx="1669368" cy="615554"/>
              <a:chOff x="5342247" y="1777622"/>
              <a:chExt cx="1669368" cy="615554"/>
            </a:xfrm>
          </p:grpSpPr>
          <p:sp>
            <p:nvSpPr>
              <p:cNvPr id="17" name="Rectangle 16">
                <a:extLst>
                  <a:ext uri="{FF2B5EF4-FFF2-40B4-BE49-F238E27FC236}">
                    <a16:creationId xmlns:a16="http://schemas.microsoft.com/office/drawing/2014/main" id="{9594F992-88A0-458A-AA3C-4D912437E770}"/>
                  </a:ext>
                </a:extLst>
              </p:cNvPr>
              <p:cNvSpPr/>
              <p:nvPr/>
            </p:nvSpPr>
            <p:spPr>
              <a:xfrm>
                <a:off x="5343172" y="2085399"/>
                <a:ext cx="158408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{65.2279, 19.5997}</a:t>
                </a:r>
              </a:p>
            </p:txBody>
          </p:sp>
          <p:sp>
            <p:nvSpPr>
              <p:cNvPr id="18" name="Rectangle 17">
                <a:extLst>
                  <a:ext uri="{FF2B5EF4-FFF2-40B4-BE49-F238E27FC236}">
                    <a16:creationId xmlns:a16="http://schemas.microsoft.com/office/drawing/2014/main" id="{558E5D07-23B2-4E4B-9FB5-A6BBD4672273}"/>
                  </a:ext>
                </a:extLst>
              </p:cNvPr>
              <p:cNvSpPr/>
              <p:nvPr/>
            </p:nvSpPr>
            <p:spPr>
              <a:xfrm>
                <a:off x="5342247" y="1777622"/>
                <a:ext cx="166936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Female mean vector</a:t>
                </a:r>
              </a:p>
            </p:txBody>
          </p:sp>
        </p:grpSp>
        <p:sp>
          <p:nvSpPr>
            <p:cNvPr id="16" name="Rectangle 15">
              <a:extLst>
                <a:ext uri="{FF2B5EF4-FFF2-40B4-BE49-F238E27FC236}">
                  <a16:creationId xmlns:a16="http://schemas.microsoft.com/office/drawing/2014/main" id="{507CAD6C-3861-480F-B00B-3C07C95BE22A}"/>
                </a:ext>
              </a:extLst>
            </p:cNvPr>
            <p:cNvSpPr/>
            <p:nvPr/>
          </p:nvSpPr>
          <p:spPr>
            <a:xfrm>
              <a:off x="3182991" y="1033031"/>
              <a:ext cx="1669368" cy="615554"/>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 name="Straight Arrow Connector 3">
            <a:extLst>
              <a:ext uri="{FF2B5EF4-FFF2-40B4-BE49-F238E27FC236}">
                <a16:creationId xmlns:a16="http://schemas.microsoft.com/office/drawing/2014/main" id="{985B77A8-2FF9-49FF-A7E8-CD8056E67196}"/>
              </a:ext>
            </a:extLst>
          </p:cNvPr>
          <p:cNvCxnSpPr>
            <a:cxnSpLocks/>
          </p:cNvCxnSpPr>
          <p:nvPr/>
        </p:nvCxnSpPr>
        <p:spPr>
          <a:xfrm flipH="1">
            <a:off x="2658182" y="1359336"/>
            <a:ext cx="10916" cy="1700784"/>
          </a:xfrm>
          <a:prstGeom prst="straightConnector1">
            <a:avLst/>
          </a:prstGeom>
          <a:ln w="38100">
            <a:solidFill>
              <a:srgbClr val="8080FF"/>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06B494D-E557-40D9-85A3-1E6485F0B0AE}"/>
              </a:ext>
            </a:extLst>
          </p:cNvPr>
          <p:cNvCxnSpPr>
            <a:stCxn id="16" idx="2"/>
          </p:cNvCxnSpPr>
          <p:nvPr/>
        </p:nvCxnSpPr>
        <p:spPr>
          <a:xfrm>
            <a:off x="6671002" y="1359337"/>
            <a:ext cx="0" cy="2186503"/>
          </a:xfrm>
          <a:prstGeom prst="straightConnector1">
            <a:avLst/>
          </a:prstGeom>
          <a:ln w="38100">
            <a:solidFill>
              <a:srgbClr val="FF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6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Dimensional Data</a:t>
            </a:r>
          </a:p>
        </p:txBody>
      </p:sp>
      <p:pic>
        <p:nvPicPr>
          <p:cNvPr id="9" name="Picture 8">
            <a:extLst>
              <a:ext uri="{FF2B5EF4-FFF2-40B4-BE49-F238E27FC236}">
                <a16:creationId xmlns:a16="http://schemas.microsoft.com/office/drawing/2014/main" id="{34EA79AF-3BD3-4E96-ACBD-CA0EF185E216}"/>
              </a:ext>
            </a:extLst>
          </p:cNvPr>
          <p:cNvPicPr>
            <a:picLocks/>
          </p:cNvPicPr>
          <p:nvPr/>
        </p:nvPicPr>
        <p:blipFill>
          <a:blip r:embed="rId2"/>
          <a:stretch>
            <a:fillRect/>
          </a:stretch>
        </p:blipFill>
        <p:spPr>
          <a:xfrm>
            <a:off x="38100" y="1645920"/>
            <a:ext cx="4114800" cy="4114800"/>
          </a:xfrm>
          <a:prstGeom prst="rect">
            <a:avLst/>
          </a:prstGeom>
        </p:spPr>
      </p:pic>
      <p:pic>
        <p:nvPicPr>
          <p:cNvPr id="10" name="Picture 9">
            <a:extLst>
              <a:ext uri="{FF2B5EF4-FFF2-40B4-BE49-F238E27FC236}">
                <a16:creationId xmlns:a16="http://schemas.microsoft.com/office/drawing/2014/main" id="{52CE2A5E-ED61-4DF4-87DB-3725B97D0A5C}"/>
              </a:ext>
            </a:extLst>
          </p:cNvPr>
          <p:cNvPicPr>
            <a:picLocks/>
          </p:cNvPicPr>
          <p:nvPr/>
        </p:nvPicPr>
        <p:blipFill>
          <a:blip r:embed="rId3"/>
          <a:stretch>
            <a:fillRect/>
          </a:stretch>
        </p:blipFill>
        <p:spPr>
          <a:xfrm>
            <a:off x="4668520" y="1645920"/>
            <a:ext cx="4114800" cy="4114800"/>
          </a:xfrm>
          <a:prstGeom prst="rect">
            <a:avLst/>
          </a:prstGeom>
        </p:spPr>
      </p:pic>
      <p:sp>
        <p:nvSpPr>
          <p:cNvPr id="11" name="Rectangle 10">
            <a:extLst>
              <a:ext uri="{FF2B5EF4-FFF2-40B4-BE49-F238E27FC236}">
                <a16:creationId xmlns:a16="http://schemas.microsoft.com/office/drawing/2014/main" id="{38EAC07D-CBB5-4334-9F94-09DCF6E6C918}"/>
              </a:ext>
            </a:extLst>
          </p:cNvPr>
          <p:cNvSpPr/>
          <p:nvPr/>
        </p:nvSpPr>
        <p:spPr>
          <a:xfrm>
            <a:off x="2142920" y="2831254"/>
            <a:ext cx="316690" cy="240066"/>
          </a:xfrm>
          <a:prstGeom prst="rect">
            <a:avLst/>
          </a:prstGeom>
          <a:solidFill>
            <a:schemeClr val="bg1"/>
          </a:solidFill>
          <a:ln>
            <a:solidFill>
              <a:srgbClr val="0000FF"/>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12" name="Rectangle 11">
            <a:extLst>
              <a:ext uri="{FF2B5EF4-FFF2-40B4-BE49-F238E27FC236}">
                <a16:creationId xmlns:a16="http://schemas.microsoft.com/office/drawing/2014/main" id="{14201202-D9D4-4E58-95CE-1759709293B5}"/>
              </a:ext>
            </a:extLst>
          </p:cNvPr>
          <p:cNvSpPr/>
          <p:nvPr/>
        </p:nvSpPr>
        <p:spPr>
          <a:xfrm>
            <a:off x="1703679" y="3453748"/>
            <a:ext cx="316690" cy="240066"/>
          </a:xfrm>
          <a:prstGeom prst="rect">
            <a:avLst/>
          </a:prstGeom>
          <a:solidFill>
            <a:schemeClr val="bg1"/>
          </a:solidFill>
          <a:ln>
            <a:solidFill>
              <a:srgbClr val="0000FF"/>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sp>
        <p:nvSpPr>
          <p:cNvPr id="13" name="Rectangle 12">
            <a:extLst>
              <a:ext uri="{FF2B5EF4-FFF2-40B4-BE49-F238E27FC236}">
                <a16:creationId xmlns:a16="http://schemas.microsoft.com/office/drawing/2014/main" id="{5D8A08FF-4225-43B7-9B29-214FEF0CF9EA}"/>
              </a:ext>
            </a:extLst>
          </p:cNvPr>
          <p:cNvSpPr/>
          <p:nvPr/>
        </p:nvSpPr>
        <p:spPr>
          <a:xfrm>
            <a:off x="2938604" y="3848207"/>
            <a:ext cx="316690" cy="240066"/>
          </a:xfrm>
          <a:prstGeom prst="rect">
            <a:avLst/>
          </a:prstGeom>
          <a:solidFill>
            <a:schemeClr val="bg1"/>
          </a:solidFill>
          <a:ln>
            <a:solidFill>
              <a:srgbClr val="0000FF"/>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-4</a:t>
            </a:r>
          </a:p>
        </p:txBody>
      </p:sp>
      <p:sp>
        <p:nvSpPr>
          <p:cNvPr id="14" name="Rectangle 13">
            <a:extLst>
              <a:ext uri="{FF2B5EF4-FFF2-40B4-BE49-F238E27FC236}">
                <a16:creationId xmlns:a16="http://schemas.microsoft.com/office/drawing/2014/main" id="{CA6ED50C-6CE9-4E4F-8C08-A4C2CA752248}"/>
              </a:ext>
            </a:extLst>
          </p:cNvPr>
          <p:cNvSpPr/>
          <p:nvPr/>
        </p:nvSpPr>
        <p:spPr>
          <a:xfrm>
            <a:off x="6292643" y="3188934"/>
            <a:ext cx="316690" cy="240066"/>
          </a:xfrm>
          <a:prstGeom prst="rect">
            <a:avLst/>
          </a:prstGeom>
          <a:solidFill>
            <a:schemeClr val="bg1"/>
          </a:solidFill>
          <a:ln>
            <a:solidFill>
              <a:srgbClr val="FF8080"/>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-2</a:t>
            </a:r>
          </a:p>
        </p:txBody>
      </p:sp>
      <p:sp>
        <p:nvSpPr>
          <p:cNvPr id="15" name="Rectangle 14">
            <a:extLst>
              <a:ext uri="{FF2B5EF4-FFF2-40B4-BE49-F238E27FC236}">
                <a16:creationId xmlns:a16="http://schemas.microsoft.com/office/drawing/2014/main" id="{C1055F4E-4C7B-4800-A48C-88211F147D30}"/>
              </a:ext>
            </a:extLst>
          </p:cNvPr>
          <p:cNvSpPr/>
          <p:nvPr/>
        </p:nvSpPr>
        <p:spPr>
          <a:xfrm>
            <a:off x="7357652" y="3968240"/>
            <a:ext cx="316690" cy="240066"/>
          </a:xfrm>
          <a:prstGeom prst="rect">
            <a:avLst/>
          </a:prstGeom>
          <a:solidFill>
            <a:schemeClr val="bg1"/>
          </a:solidFill>
          <a:ln>
            <a:solidFill>
              <a:srgbClr val="FF8080"/>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-4</a:t>
            </a:r>
          </a:p>
        </p:txBody>
      </p:sp>
      <p:sp>
        <p:nvSpPr>
          <p:cNvPr id="16" name="Rectangle 15">
            <a:extLst>
              <a:ext uri="{FF2B5EF4-FFF2-40B4-BE49-F238E27FC236}">
                <a16:creationId xmlns:a16="http://schemas.microsoft.com/office/drawing/2014/main" id="{F4242FB5-D717-4020-8700-402AABBCE082}"/>
              </a:ext>
            </a:extLst>
          </p:cNvPr>
          <p:cNvSpPr/>
          <p:nvPr/>
        </p:nvSpPr>
        <p:spPr>
          <a:xfrm>
            <a:off x="5627736" y="3799944"/>
            <a:ext cx="316690" cy="240066"/>
          </a:xfrm>
          <a:prstGeom prst="rect">
            <a:avLst/>
          </a:prstGeom>
          <a:solidFill>
            <a:schemeClr val="bg1"/>
          </a:solidFill>
          <a:ln>
            <a:solidFill>
              <a:srgbClr val="FF8080"/>
            </a:solidFill>
          </a:ln>
        </p:spPr>
        <p:txBody>
          <a:bodyPr wrap="none" lIns="27432" tIns="27432" rIns="27432" bIns="27432">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2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-3</a:t>
            </a:r>
          </a:p>
        </p:txBody>
      </p:sp>
      <p:grpSp>
        <p:nvGrpSpPr>
          <p:cNvPr id="17" name="Group 16">
            <a:extLst>
              <a:ext uri="{FF2B5EF4-FFF2-40B4-BE49-F238E27FC236}">
                <a16:creationId xmlns:a16="http://schemas.microsoft.com/office/drawing/2014/main" id="{912A3C10-AB21-428F-86D1-C99031159320}"/>
              </a:ext>
            </a:extLst>
          </p:cNvPr>
          <p:cNvGrpSpPr/>
          <p:nvPr/>
        </p:nvGrpSpPr>
        <p:grpSpPr>
          <a:xfrm>
            <a:off x="414826" y="4402095"/>
            <a:ext cx="1925271" cy="954106"/>
            <a:chOff x="590144" y="4343210"/>
            <a:chExt cx="1925271" cy="954106"/>
          </a:xfrm>
        </p:grpSpPr>
        <p:grpSp>
          <p:nvGrpSpPr>
            <p:cNvPr id="18" name="Group 17">
              <a:extLst>
                <a:ext uri="{FF2B5EF4-FFF2-40B4-BE49-F238E27FC236}">
                  <a16:creationId xmlns:a16="http://schemas.microsoft.com/office/drawing/2014/main" id="{CFF33C60-0C4F-42DB-B8B9-7E21E66161CC}"/>
                </a:ext>
              </a:extLst>
            </p:cNvPr>
            <p:cNvGrpSpPr/>
            <p:nvPr/>
          </p:nvGrpSpPr>
          <p:grpSpPr>
            <a:xfrm>
              <a:off x="590144" y="4436521"/>
              <a:ext cx="1925271" cy="767484"/>
              <a:chOff x="598937" y="4382120"/>
              <a:chExt cx="1925271" cy="767484"/>
            </a:xfrm>
          </p:grpSpPr>
          <p:sp>
            <p:nvSpPr>
              <p:cNvPr id="20" name="Rectangle 19">
                <a:extLst>
                  <a:ext uri="{FF2B5EF4-FFF2-40B4-BE49-F238E27FC236}">
                    <a16:creationId xmlns:a16="http://schemas.microsoft.com/office/drawing/2014/main" id="{A6C5BFB2-8949-4308-913C-BEA27A9E9165}"/>
                  </a:ext>
                </a:extLst>
              </p:cNvPr>
              <p:cNvSpPr/>
              <p:nvPr/>
            </p:nvSpPr>
            <p:spPr>
              <a:xfrm>
                <a:off x="598937" y="4382120"/>
                <a:ext cx="1925271"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Male Covariance Matrix</a:t>
                </a:r>
              </a:p>
            </p:txBody>
          </p:sp>
          <p:pic>
            <p:nvPicPr>
              <p:cNvPr id="21" name="Picture 20">
                <a:extLst>
                  <a:ext uri="{FF2B5EF4-FFF2-40B4-BE49-F238E27FC236}">
                    <a16:creationId xmlns:a16="http://schemas.microsoft.com/office/drawing/2014/main" id="{9992C042-4350-4827-8BD0-545CD917ED67}"/>
                  </a:ext>
                </a:extLst>
              </p:cNvPr>
              <p:cNvPicPr>
                <a:picLocks noChangeAspect="1"/>
              </p:cNvPicPr>
              <p:nvPr/>
            </p:nvPicPr>
            <p:blipFill>
              <a:blip r:embed="rId4"/>
              <a:stretch>
                <a:fillRect/>
              </a:stretch>
            </p:blipFill>
            <p:spPr>
              <a:xfrm>
                <a:off x="902793" y="4695274"/>
                <a:ext cx="1317557" cy="454330"/>
              </a:xfrm>
              <a:prstGeom prst="rect">
                <a:avLst/>
              </a:prstGeom>
            </p:spPr>
          </p:pic>
        </p:grpSp>
        <p:sp>
          <p:nvSpPr>
            <p:cNvPr id="19" name="Rectangle 18">
              <a:extLst>
                <a:ext uri="{FF2B5EF4-FFF2-40B4-BE49-F238E27FC236}">
                  <a16:creationId xmlns:a16="http://schemas.microsoft.com/office/drawing/2014/main" id="{A850FBFB-CA59-4661-B539-09BD20BB9FFF}"/>
                </a:ext>
              </a:extLst>
            </p:cNvPr>
            <p:cNvSpPr/>
            <p:nvPr/>
          </p:nvSpPr>
          <p:spPr>
            <a:xfrm>
              <a:off x="590144" y="4343210"/>
              <a:ext cx="1925270" cy="954106"/>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D5A26DE1-429B-4C34-949D-088ACE544A21}"/>
              </a:ext>
            </a:extLst>
          </p:cNvPr>
          <p:cNvGrpSpPr/>
          <p:nvPr/>
        </p:nvGrpSpPr>
        <p:grpSpPr>
          <a:xfrm>
            <a:off x="5051661" y="4402095"/>
            <a:ext cx="2082943" cy="954106"/>
            <a:chOff x="2854576" y="4347283"/>
            <a:chExt cx="2082943" cy="954106"/>
          </a:xfrm>
        </p:grpSpPr>
        <p:grpSp>
          <p:nvGrpSpPr>
            <p:cNvPr id="23" name="Group 22">
              <a:extLst>
                <a:ext uri="{FF2B5EF4-FFF2-40B4-BE49-F238E27FC236}">
                  <a16:creationId xmlns:a16="http://schemas.microsoft.com/office/drawing/2014/main" id="{5F07ED0C-160A-4415-AB18-E06D3CC0B9A2}"/>
                </a:ext>
              </a:extLst>
            </p:cNvPr>
            <p:cNvGrpSpPr/>
            <p:nvPr/>
          </p:nvGrpSpPr>
          <p:grpSpPr>
            <a:xfrm>
              <a:off x="2854576" y="4437594"/>
              <a:ext cx="2082943" cy="773485"/>
              <a:chOff x="2839404" y="4432988"/>
              <a:chExt cx="2082943" cy="773485"/>
            </a:xfrm>
          </p:grpSpPr>
          <p:sp>
            <p:nvSpPr>
              <p:cNvPr id="25" name="Rectangle 24">
                <a:extLst>
                  <a:ext uri="{FF2B5EF4-FFF2-40B4-BE49-F238E27FC236}">
                    <a16:creationId xmlns:a16="http://schemas.microsoft.com/office/drawing/2014/main" id="{A2795D20-7730-40D5-BB1A-40C72327B8B8}"/>
                  </a:ext>
                </a:extLst>
              </p:cNvPr>
              <p:cNvSpPr/>
              <p:nvPr/>
            </p:nvSpPr>
            <p:spPr>
              <a:xfrm>
                <a:off x="2839404" y="4432988"/>
                <a:ext cx="2082943"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Female Covariance Matrix</a:t>
                </a:r>
              </a:p>
            </p:txBody>
          </p:sp>
          <p:pic>
            <p:nvPicPr>
              <p:cNvPr id="26" name="Picture 25">
                <a:extLst>
                  <a:ext uri="{FF2B5EF4-FFF2-40B4-BE49-F238E27FC236}">
                    <a16:creationId xmlns:a16="http://schemas.microsoft.com/office/drawing/2014/main" id="{841DBE5B-CDCB-469F-8B5D-4D616FE2297B}"/>
                  </a:ext>
                </a:extLst>
              </p:cNvPr>
              <p:cNvPicPr>
                <a:picLocks noChangeAspect="1"/>
              </p:cNvPicPr>
              <p:nvPr/>
            </p:nvPicPr>
            <p:blipFill>
              <a:blip r:embed="rId5"/>
              <a:stretch>
                <a:fillRect/>
              </a:stretch>
            </p:blipFill>
            <p:spPr>
              <a:xfrm>
                <a:off x="3222097" y="4752143"/>
                <a:ext cx="1317557" cy="454330"/>
              </a:xfrm>
              <a:prstGeom prst="rect">
                <a:avLst/>
              </a:prstGeom>
            </p:spPr>
          </p:pic>
        </p:grpSp>
        <p:sp>
          <p:nvSpPr>
            <p:cNvPr id="24" name="Rectangle 23">
              <a:extLst>
                <a:ext uri="{FF2B5EF4-FFF2-40B4-BE49-F238E27FC236}">
                  <a16:creationId xmlns:a16="http://schemas.microsoft.com/office/drawing/2014/main" id="{ABED4AE1-A552-4E2E-B003-87D7B0DF7D69}"/>
                </a:ext>
              </a:extLst>
            </p:cNvPr>
            <p:cNvSpPr/>
            <p:nvPr/>
          </p:nvSpPr>
          <p:spPr>
            <a:xfrm>
              <a:off x="2857221" y="4347283"/>
              <a:ext cx="2077652" cy="954106"/>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01943331-5C04-44C3-A4EF-DCA006462C99}"/>
                  </a:ext>
                </a:extLst>
              </p:cNvPr>
              <p:cNvSpPr/>
              <p:nvPr/>
            </p:nvSpPr>
            <p:spPr>
              <a:xfrm>
                <a:off x="513025" y="5652992"/>
                <a:ext cx="5174750" cy="954107"/>
              </a:xfrm>
              <a:prstGeom prst="rect">
                <a:avLst/>
              </a:prstGeom>
              <a:solidFill>
                <a:schemeClr val="bg1"/>
              </a:solidFill>
              <a:ln w="38100">
                <a:solidFill>
                  <a:srgbClr val="8080FF"/>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This box covers 3 units of height and 1.5 units of handspan.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 value of the probability density function at this location is </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10</a:t>
                </a:r>
                <a:r>
                  <a:rPr kumimoji="0" lang="en-US" sz="1400" b="0" i="0" u="none" strike="noStrike" kern="1200" cap="none" spc="0" normalizeH="0" baseline="50000" noProof="0" dirty="0">
                    <a:ln>
                      <a:noFill/>
                    </a:ln>
                    <a:solidFill>
                      <a:prstClr val="black"/>
                    </a:solidFill>
                    <a:effectLst/>
                    <a:uLnTx/>
                    <a:uFillTx/>
                    <a:latin typeface="Arial" panose="020B0604020202020204" pitchFamily="34" charset="0"/>
                    <a:ea typeface="+mn-ea"/>
                    <a:cs typeface="Arial" panose="020B0604020202020204" pitchFamily="34" charset="0"/>
                  </a:rPr>
                  <a:t>-4</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Therefore, the PDF estimates the number of points inside this box as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×1.5×</m:t>
                    </m:r>
                    <m:sSup>
                      <m:sSup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−4</m:t>
                        </m:r>
                      </m:sup>
                    </m:sSup>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×7800=3.5</m:t>
                    </m:r>
                  </m:oMath>
                </a14:m>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This seems about right!</a:t>
                </a:r>
              </a:p>
            </p:txBody>
          </p:sp>
        </mc:Choice>
        <mc:Fallback xmlns="">
          <p:sp>
            <p:nvSpPr>
              <p:cNvPr id="39" name="Rectangle 38">
                <a:extLst>
                  <a:ext uri="{FF2B5EF4-FFF2-40B4-BE49-F238E27FC236}">
                    <a16:creationId xmlns:a16="http://schemas.microsoft.com/office/drawing/2014/main" id="{01943331-5C04-44C3-A4EF-DCA006462C99}"/>
                  </a:ext>
                </a:extLst>
              </p:cNvPr>
              <p:cNvSpPr>
                <a:spLocks noRot="1" noChangeAspect="1" noMove="1" noResize="1" noEditPoints="1" noAdjustHandles="1" noChangeArrowheads="1" noChangeShapeType="1" noTextEdit="1"/>
              </p:cNvSpPr>
              <p:nvPr/>
            </p:nvSpPr>
            <p:spPr>
              <a:xfrm>
                <a:off x="513025" y="5652992"/>
                <a:ext cx="5174750" cy="954107"/>
              </a:xfrm>
              <a:prstGeom prst="rect">
                <a:avLst/>
              </a:prstGeom>
              <a:blipFill>
                <a:blip r:embed="rId6"/>
                <a:stretch>
                  <a:fillRect b="-4294"/>
                </a:stretch>
              </a:blipFill>
              <a:ln w="38100">
                <a:solidFill>
                  <a:srgbClr val="8080FF"/>
                </a:solidFill>
              </a:ln>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16B74592-E81F-4CCA-B2A1-FDF0B052B7BC}"/>
              </a:ext>
            </a:extLst>
          </p:cNvPr>
          <p:cNvCxnSpPr>
            <a:cxnSpLocks/>
            <a:stCxn id="39" idx="0"/>
            <a:endCxn id="13" idx="2"/>
          </p:cNvCxnSpPr>
          <p:nvPr/>
        </p:nvCxnSpPr>
        <p:spPr>
          <a:xfrm flipH="1" flipV="1">
            <a:off x="3096949" y="4088273"/>
            <a:ext cx="3451" cy="1564719"/>
          </a:xfrm>
          <a:prstGeom prst="straightConnector1">
            <a:avLst/>
          </a:prstGeom>
          <a:ln w="38100">
            <a:solidFill>
              <a:srgbClr val="8080FF"/>
            </a:solidFill>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00A5C396-A6B8-4FCF-B87D-58A1756B82B4}"/>
              </a:ext>
            </a:extLst>
          </p:cNvPr>
          <p:cNvGrpSpPr/>
          <p:nvPr/>
        </p:nvGrpSpPr>
        <p:grpSpPr>
          <a:xfrm>
            <a:off x="1908437" y="743783"/>
            <a:ext cx="1511696" cy="615554"/>
            <a:chOff x="1327708" y="1032143"/>
            <a:chExt cx="1511696" cy="615554"/>
          </a:xfrm>
        </p:grpSpPr>
        <p:grpSp>
          <p:nvGrpSpPr>
            <p:cNvPr id="43" name="Group 42">
              <a:extLst>
                <a:ext uri="{FF2B5EF4-FFF2-40B4-BE49-F238E27FC236}">
                  <a16:creationId xmlns:a16="http://schemas.microsoft.com/office/drawing/2014/main" id="{54979F90-36D9-4253-B441-9DF394A821C3}"/>
                </a:ext>
              </a:extLst>
            </p:cNvPr>
            <p:cNvGrpSpPr/>
            <p:nvPr/>
          </p:nvGrpSpPr>
          <p:grpSpPr>
            <a:xfrm>
              <a:off x="1327708" y="1032143"/>
              <a:ext cx="1511696" cy="615554"/>
              <a:chOff x="1978332" y="1632522"/>
              <a:chExt cx="1511696" cy="615554"/>
            </a:xfrm>
          </p:grpSpPr>
          <p:sp>
            <p:nvSpPr>
              <p:cNvPr id="45" name="Rectangle 44">
                <a:extLst>
                  <a:ext uri="{FF2B5EF4-FFF2-40B4-BE49-F238E27FC236}">
                    <a16:creationId xmlns:a16="http://schemas.microsoft.com/office/drawing/2014/main" id="{650DABCE-FC02-43B1-8FAA-C99DB62B4C32}"/>
                  </a:ext>
                </a:extLst>
              </p:cNvPr>
              <p:cNvSpPr/>
              <p:nvPr/>
            </p:nvSpPr>
            <p:spPr>
              <a:xfrm>
                <a:off x="1978332" y="1940299"/>
                <a:ext cx="149271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{71.271, 22.3017}</a:t>
                </a:r>
              </a:p>
            </p:txBody>
          </p:sp>
          <p:sp>
            <p:nvSpPr>
              <p:cNvPr id="46" name="Rectangle 45">
                <a:extLst>
                  <a:ext uri="{FF2B5EF4-FFF2-40B4-BE49-F238E27FC236}">
                    <a16:creationId xmlns:a16="http://schemas.microsoft.com/office/drawing/2014/main" id="{BBCBB256-4FCA-4676-89C8-254420AC6A3C}"/>
                  </a:ext>
                </a:extLst>
              </p:cNvPr>
              <p:cNvSpPr/>
              <p:nvPr/>
            </p:nvSpPr>
            <p:spPr>
              <a:xfrm>
                <a:off x="1978332" y="1632522"/>
                <a:ext cx="1511696"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Male mean vector</a:t>
                </a:r>
              </a:p>
            </p:txBody>
          </p:sp>
        </p:grpSp>
        <p:sp>
          <p:nvSpPr>
            <p:cNvPr id="44" name="Rectangle 43">
              <a:extLst>
                <a:ext uri="{FF2B5EF4-FFF2-40B4-BE49-F238E27FC236}">
                  <a16:creationId xmlns:a16="http://schemas.microsoft.com/office/drawing/2014/main" id="{A073ABE1-1A23-4165-AB1F-12B9C4F03C9A}"/>
                </a:ext>
              </a:extLst>
            </p:cNvPr>
            <p:cNvSpPr/>
            <p:nvPr/>
          </p:nvSpPr>
          <p:spPr>
            <a:xfrm>
              <a:off x="1337198" y="1032143"/>
              <a:ext cx="1492716" cy="615554"/>
            </a:xfrm>
            <a:prstGeom prst="rect">
              <a:avLst/>
            </a:prstGeom>
            <a:noFill/>
            <a:ln w="38100">
              <a:solidFill>
                <a:srgbClr val="808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059168BB-396D-411C-B1AB-74BF02C064CE}"/>
              </a:ext>
            </a:extLst>
          </p:cNvPr>
          <p:cNvGrpSpPr/>
          <p:nvPr/>
        </p:nvGrpSpPr>
        <p:grpSpPr>
          <a:xfrm>
            <a:off x="5836318" y="743783"/>
            <a:ext cx="1669368" cy="615554"/>
            <a:chOff x="3182991" y="1033031"/>
            <a:chExt cx="1669368" cy="615554"/>
          </a:xfrm>
        </p:grpSpPr>
        <p:grpSp>
          <p:nvGrpSpPr>
            <p:cNvPr id="48" name="Group 47">
              <a:extLst>
                <a:ext uri="{FF2B5EF4-FFF2-40B4-BE49-F238E27FC236}">
                  <a16:creationId xmlns:a16="http://schemas.microsoft.com/office/drawing/2014/main" id="{04068AF2-4767-43D9-B7DD-8A3538BDA24A}"/>
                </a:ext>
              </a:extLst>
            </p:cNvPr>
            <p:cNvGrpSpPr/>
            <p:nvPr/>
          </p:nvGrpSpPr>
          <p:grpSpPr>
            <a:xfrm>
              <a:off x="3182991" y="1033031"/>
              <a:ext cx="1669368" cy="615554"/>
              <a:chOff x="5342247" y="1777622"/>
              <a:chExt cx="1669368" cy="615554"/>
            </a:xfrm>
          </p:grpSpPr>
          <p:sp>
            <p:nvSpPr>
              <p:cNvPr id="50" name="Rectangle 49">
                <a:extLst>
                  <a:ext uri="{FF2B5EF4-FFF2-40B4-BE49-F238E27FC236}">
                    <a16:creationId xmlns:a16="http://schemas.microsoft.com/office/drawing/2014/main" id="{7F75FBB7-2A23-4835-9A5D-6920828AE213}"/>
                  </a:ext>
                </a:extLst>
              </p:cNvPr>
              <p:cNvSpPr/>
              <p:nvPr/>
            </p:nvSpPr>
            <p:spPr>
              <a:xfrm>
                <a:off x="5343172" y="2085399"/>
                <a:ext cx="158408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{65.2279, 19.5997}</a:t>
                </a:r>
              </a:p>
            </p:txBody>
          </p:sp>
          <p:sp>
            <p:nvSpPr>
              <p:cNvPr id="51" name="Rectangle 50">
                <a:extLst>
                  <a:ext uri="{FF2B5EF4-FFF2-40B4-BE49-F238E27FC236}">
                    <a16:creationId xmlns:a16="http://schemas.microsoft.com/office/drawing/2014/main" id="{FB2853E9-8700-4F9C-BDA7-D8F2408EF374}"/>
                  </a:ext>
                </a:extLst>
              </p:cNvPr>
              <p:cNvSpPr/>
              <p:nvPr/>
            </p:nvSpPr>
            <p:spPr>
              <a:xfrm>
                <a:off x="5342247" y="1777622"/>
                <a:ext cx="1669368" cy="307777"/>
              </a:xfrm>
              <a:prstGeom prst="rect">
                <a:avLst/>
              </a:prstGeom>
              <a:solidFill>
                <a:schemeClr val="bg1"/>
              </a:solidFill>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Female mean vector</a:t>
                </a:r>
              </a:p>
            </p:txBody>
          </p:sp>
        </p:grpSp>
        <p:sp>
          <p:nvSpPr>
            <p:cNvPr id="49" name="Rectangle 48">
              <a:extLst>
                <a:ext uri="{FF2B5EF4-FFF2-40B4-BE49-F238E27FC236}">
                  <a16:creationId xmlns:a16="http://schemas.microsoft.com/office/drawing/2014/main" id="{A08688FC-6E4F-4978-8048-B5993D27E7BD}"/>
                </a:ext>
              </a:extLst>
            </p:cNvPr>
            <p:cNvSpPr/>
            <p:nvPr/>
          </p:nvSpPr>
          <p:spPr>
            <a:xfrm>
              <a:off x="3182991" y="1033031"/>
              <a:ext cx="1669368" cy="615554"/>
            </a:xfrm>
            <a:prstGeom prst="rect">
              <a:avLst/>
            </a:prstGeom>
            <a:noFill/>
            <a:ln w="38100">
              <a:solidFill>
                <a:srgbClr val="FF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8" name="Straight Arrow Connector 57">
            <a:extLst>
              <a:ext uri="{FF2B5EF4-FFF2-40B4-BE49-F238E27FC236}">
                <a16:creationId xmlns:a16="http://schemas.microsoft.com/office/drawing/2014/main" id="{FD89A8EF-B0C4-4DEE-8EE1-5CB39FC1954C}"/>
              </a:ext>
            </a:extLst>
          </p:cNvPr>
          <p:cNvCxnSpPr>
            <a:cxnSpLocks/>
          </p:cNvCxnSpPr>
          <p:nvPr/>
        </p:nvCxnSpPr>
        <p:spPr>
          <a:xfrm flipH="1">
            <a:off x="2658182" y="1359336"/>
            <a:ext cx="10916" cy="1700784"/>
          </a:xfrm>
          <a:prstGeom prst="straightConnector1">
            <a:avLst/>
          </a:prstGeom>
          <a:ln w="38100">
            <a:solidFill>
              <a:srgbClr val="808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E731F8-982A-4713-ABDB-E01CC30DCD34}"/>
              </a:ext>
            </a:extLst>
          </p:cNvPr>
          <p:cNvCxnSpPr>
            <a:stCxn id="49" idx="2"/>
          </p:cNvCxnSpPr>
          <p:nvPr/>
        </p:nvCxnSpPr>
        <p:spPr>
          <a:xfrm>
            <a:off x="6671002" y="1359337"/>
            <a:ext cx="0" cy="2186503"/>
          </a:xfrm>
          <a:prstGeom prst="straightConnector1">
            <a:avLst/>
          </a:prstGeom>
          <a:ln w="38100">
            <a:solidFill>
              <a:srgbClr val="FF808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9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39"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92244565-9883-4762-939B-562AC5E29D5A}" vid="{1C8E524B-2811-4BCB-BC9F-26B3967C10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Green_Title</Template>
  <TotalTime>469</TotalTime>
  <Words>2713</Words>
  <Application>Microsoft Office PowerPoint</Application>
  <PresentationFormat>On-screen Show (4:3)</PresentationFormat>
  <Paragraphs>495</Paragraphs>
  <Slides>49</Slides>
  <Notes>4</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Calibri Light</vt:lpstr>
      <vt:lpstr>Cambria Math</vt:lpstr>
      <vt:lpstr>NeueHaas</vt:lpstr>
      <vt:lpstr>Times New Roman</vt:lpstr>
      <vt:lpstr>Wingdings</vt:lpstr>
      <vt:lpstr>Office Theme</vt:lpstr>
      <vt:lpstr>Session 2: Is the Gaussian probability density function boring?</vt:lpstr>
      <vt:lpstr>Looking good, Bayesian!</vt:lpstr>
      <vt:lpstr>Histogram &amp; Bayes Classifier (TWO DIMENSIONS)</vt:lpstr>
      <vt:lpstr>Histogram &amp; Bayes Classifier (TWO DIMENSIONS)</vt:lpstr>
      <vt:lpstr>Histogram &amp; Bayes Classifier (TWO DIMENSIONS)</vt:lpstr>
      <vt:lpstr>Mean Vectors</vt:lpstr>
      <vt:lpstr>Two Dimensional Data</vt:lpstr>
      <vt:lpstr>Two Dimensional Data</vt:lpstr>
      <vt:lpstr>Two Dimensional Data</vt:lpstr>
      <vt:lpstr>Two Dimensional Gaussian Intuition</vt:lpstr>
      <vt:lpstr>Two Dimensional Gaussian Intuition (more general)</vt:lpstr>
      <vt:lpstr>What does an “outlier” mean?</vt:lpstr>
      <vt:lpstr>How do I specify a 1D point cloud?</vt:lpstr>
      <vt:lpstr>How do I specify a 2D point cloud?</vt:lpstr>
      <vt:lpstr>How do I specify a 2D point cloud?</vt:lpstr>
      <vt:lpstr>Covariance Interpretation Practice</vt:lpstr>
      <vt:lpstr>Correlations between features</vt:lpstr>
      <vt:lpstr>Covariance Matrix: Summary of correlations between features</vt:lpstr>
      <vt:lpstr>Covariance: What does it measure?</vt:lpstr>
      <vt:lpstr>Covariance versus variance</vt:lpstr>
      <vt:lpstr>Covariance formula</vt:lpstr>
      <vt:lpstr>Bayes Classifier (d DIMENSIONS)</vt:lpstr>
      <vt:lpstr>Step-by-step: PDF of the binormal distribution</vt:lpstr>
      <vt:lpstr>Calculation of the PDF of the binormal distribution</vt:lpstr>
      <vt:lpstr>Calculation of the PDF of the multinormal distribution</vt:lpstr>
      <vt:lpstr>Assignment 2 (unofficial)</vt:lpstr>
      <vt:lpstr>Step-by-step: How can I build 2D Histograms?</vt:lpstr>
      <vt:lpstr>Step-by-step: How can I build a 2D Bayesian Classifier?</vt:lpstr>
      <vt:lpstr>Input and Output Panels</vt:lpstr>
      <vt:lpstr>Matrix A</vt:lpstr>
      <vt:lpstr>Understanding horizontal stretching</vt:lpstr>
      <vt:lpstr>Vertical stretching</vt:lpstr>
      <vt:lpstr>Tilt left and right</vt:lpstr>
      <vt:lpstr>Parallel lines</vt:lpstr>
      <vt:lpstr>Lines passing through the origin</vt:lpstr>
      <vt:lpstr>Transformation of basis vectors</vt:lpstr>
      <vt:lpstr>Basic vector-matrix multiplication</vt:lpstr>
      <vt:lpstr>Arbitrary vector-matrix multiplication</vt:lpstr>
      <vt:lpstr>General vector-matrix multiplication</vt:lpstr>
      <vt:lpstr>Matrix-matrix multiplication</vt:lpstr>
      <vt:lpstr>Determinant of a matrix</vt:lpstr>
      <vt:lpstr>Inverse of a matrix</vt:lpstr>
      <vt:lpstr>Standard binormal distribution and point cloud</vt:lpstr>
      <vt:lpstr>Covariance matrix after linear transformation</vt:lpstr>
      <vt:lpstr>Inverse image of given point x</vt:lpstr>
      <vt:lpstr>Inverse image of square of unit area</vt:lpstr>
      <vt:lpstr>What is the number of points enclosed?</vt:lpstr>
      <vt:lpstr>Derivation of PDF of binormal distribution</vt:lpstr>
      <vt:lpstr>Session 2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2: Is the Gaussian probability density function boring?</dc:title>
  <dc:creator>Shashidhar Sathyanarayana</dc:creator>
  <cp:lastModifiedBy>Shashidhar Sathyanarayana</cp:lastModifiedBy>
  <cp:revision>5</cp:revision>
  <dcterms:created xsi:type="dcterms:W3CDTF">2018-04-17T23:57:16Z</dcterms:created>
  <dcterms:modified xsi:type="dcterms:W3CDTF">2019-01-16T06:24:06Z</dcterms:modified>
</cp:coreProperties>
</file>